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70" r:id="rId2"/>
    <p:sldId id="343" r:id="rId3"/>
    <p:sldId id="410" r:id="rId4"/>
    <p:sldId id="411" r:id="rId5"/>
    <p:sldId id="412" r:id="rId6"/>
    <p:sldId id="413" r:id="rId7"/>
    <p:sldId id="346" r:id="rId8"/>
    <p:sldId id="347" r:id="rId9"/>
    <p:sldId id="344" r:id="rId10"/>
    <p:sldId id="345" r:id="rId11"/>
    <p:sldId id="32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C7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39" autoAdjust="0"/>
    <p:restoredTop sz="94660"/>
  </p:normalViewPr>
  <p:slideViewPr>
    <p:cSldViewPr snapToGrid="0" snapToObjects="1">
      <p:cViewPr varScale="1">
        <p:scale>
          <a:sx n="107" d="100"/>
          <a:sy n="107" d="100"/>
        </p:scale>
        <p:origin x="135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12590E-D9D2-4E9E-97C4-F5DEF4A0ACA6}" type="datetimeFigureOut">
              <a:rPr lang="en-US" smtClean="0"/>
              <a:t>11/19/2023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5086F1-32F3-4E95-B3C3-A8B89F21ABF6}" type="slidenum">
              <a:rPr lang="en-US" smtClean="0"/>
              <a:t>‹#›</a:t>
            </a:fld>
            <a:endParaRPr lang="en-US"/>
          </a:p>
        </p:txBody>
      </p:sp>
    </p:spTree>
    <p:extLst>
      <p:ext uri="{BB962C8B-B14F-4D97-AF65-F5344CB8AC3E}">
        <p14:creationId xmlns:p14="http://schemas.microsoft.com/office/powerpoint/2010/main" val="479860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BB6B49A-6C7B-E344-A0B5-B157D30EDFCE}" type="datetimeFigureOut">
              <a:rPr lang="en-US" smtClean="0"/>
              <a:t>11/19/2023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1353875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B6B49A-6C7B-E344-A0B5-B157D30EDFCE}" type="datetimeFigureOut">
              <a:rPr lang="en-US" smtClean="0"/>
              <a:t>11/19/2023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4181776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B6B49A-6C7B-E344-A0B5-B157D30EDFCE}" type="datetimeFigureOut">
              <a:rPr lang="en-US" smtClean="0"/>
              <a:t>11/19/2023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140451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B6B49A-6C7B-E344-A0B5-B157D30EDFCE}" type="datetimeFigureOut">
              <a:rPr lang="en-US" smtClean="0"/>
              <a:t>11/19/2023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3667227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B6B49A-6C7B-E344-A0B5-B157D30EDFCE}" type="datetimeFigureOut">
              <a:rPr lang="en-US" smtClean="0"/>
              <a:t>11/19/2023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3710112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BB6B49A-6C7B-E344-A0B5-B157D30EDFCE}" type="datetimeFigureOut">
              <a:rPr lang="en-US" smtClean="0"/>
              <a:t>11/19/2023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4116066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BB6B49A-6C7B-E344-A0B5-B157D30EDFCE}" type="datetimeFigureOut">
              <a:rPr lang="en-US" smtClean="0"/>
              <a:t>11/19/2023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628713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B6B49A-6C7B-E344-A0B5-B157D30EDFCE}" type="datetimeFigureOut">
              <a:rPr lang="en-US" smtClean="0"/>
              <a:t>11/19/2023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3015004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B6B49A-6C7B-E344-A0B5-B157D30EDFCE}" type="datetimeFigureOut">
              <a:rPr lang="en-US" smtClean="0"/>
              <a:t>11/19/2023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2507035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B6B49A-6C7B-E344-A0B5-B157D30EDFCE}" type="datetimeFigureOut">
              <a:rPr lang="en-US" smtClean="0"/>
              <a:t>11/19/2023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2228743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B6B49A-6C7B-E344-A0B5-B157D30EDFCE}" type="datetimeFigureOut">
              <a:rPr lang="en-US" smtClean="0"/>
              <a:t>11/19/2023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47431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6B49A-6C7B-E344-A0B5-B157D30EDFCE}" type="datetimeFigureOut">
              <a:rPr lang="en-US" smtClean="0"/>
              <a:t>11/19/2023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CD1FCA-081F-7C47-B22A-2A68F7214362}" type="slidenum">
              <a:rPr lang="en-US" smtClean="0"/>
              <a:t>‹#›</a:t>
            </a:fld>
            <a:endParaRPr lang="en-US"/>
          </a:p>
        </p:txBody>
      </p:sp>
    </p:spTree>
    <p:extLst>
      <p:ext uri="{BB962C8B-B14F-4D97-AF65-F5344CB8AC3E}">
        <p14:creationId xmlns:p14="http://schemas.microsoft.com/office/powerpoint/2010/main" val="72226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26" name="Picture 2" descr="Christ Community Church">
            <a:extLst>
              <a:ext uri="{FF2B5EF4-FFF2-40B4-BE49-F238E27FC236}">
                <a16:creationId xmlns:a16="http://schemas.microsoft.com/office/drawing/2014/main" id="{0006D9D2-D6E9-4178-A1EB-D8A468C982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1" y="159657"/>
            <a:ext cx="6600332" cy="33001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33FD2FC3-D606-481C-9097-3CC8FFBB1D0C}"/>
              </a:ext>
            </a:extLst>
          </p:cNvPr>
          <p:cNvSpPr txBox="1"/>
          <p:nvPr/>
        </p:nvSpPr>
        <p:spPr>
          <a:xfrm>
            <a:off x="457201" y="3201645"/>
            <a:ext cx="8301317" cy="1877437"/>
          </a:xfrm>
          <a:prstGeom prst="rect">
            <a:avLst/>
          </a:prstGeom>
          <a:noFill/>
        </p:spPr>
        <p:txBody>
          <a:bodyPr wrap="square" rtlCol="0">
            <a:spAutoFit/>
          </a:bodyPr>
          <a:lstStyle/>
          <a:p>
            <a:pPr algn="ctr"/>
            <a:r>
              <a:rPr lang="en-US" sz="4400" dirty="0">
                <a:latin typeface="Arial"/>
                <a:cs typeface="Arial"/>
              </a:rPr>
              <a:t>Cultivate Thankfulness</a:t>
            </a:r>
          </a:p>
          <a:p>
            <a:pPr algn="ctr"/>
            <a:r>
              <a:rPr lang="en-US" sz="3600" dirty="0">
                <a:latin typeface="Arial"/>
                <a:cs typeface="Arial"/>
              </a:rPr>
              <a:t>Keith Wood</a:t>
            </a:r>
          </a:p>
          <a:p>
            <a:pPr algn="ctr"/>
            <a:r>
              <a:rPr lang="en-US" sz="3600" dirty="0">
                <a:latin typeface="Arial"/>
                <a:cs typeface="Arial"/>
              </a:rPr>
              <a:t>Teaching Elder</a:t>
            </a:r>
          </a:p>
        </p:txBody>
      </p:sp>
    </p:spTree>
    <p:extLst>
      <p:ext uri="{BB962C8B-B14F-4D97-AF65-F5344CB8AC3E}">
        <p14:creationId xmlns:p14="http://schemas.microsoft.com/office/powerpoint/2010/main" val="272053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An Expansive Appreciation of God</a:t>
            </a:r>
          </a:p>
        </p:txBody>
      </p:sp>
      <p:sp>
        <p:nvSpPr>
          <p:cNvPr id="7" name="TextBox 6">
            <a:extLst>
              <a:ext uri="{FF2B5EF4-FFF2-40B4-BE49-F238E27FC236}">
                <a16:creationId xmlns:a16="http://schemas.microsoft.com/office/drawing/2014/main" id="{3353C226-B557-443C-8916-A618D4C0278B}"/>
              </a:ext>
            </a:extLst>
          </p:cNvPr>
          <p:cNvSpPr txBox="1"/>
          <p:nvPr/>
        </p:nvSpPr>
        <p:spPr>
          <a:xfrm>
            <a:off x="137885" y="750569"/>
            <a:ext cx="8710280" cy="5909310"/>
          </a:xfrm>
          <a:prstGeom prst="rect">
            <a:avLst/>
          </a:prstGeom>
          <a:noFill/>
        </p:spPr>
        <p:txBody>
          <a:bodyPr wrap="square" rtlCol="0">
            <a:spAutoFit/>
          </a:bodyPr>
          <a:lstStyle/>
          <a:p>
            <a:pPr lvl="1"/>
            <a:r>
              <a:rPr lang="en-US" sz="2700" b="0" dirty="0">
                <a:solidFill>
                  <a:srgbClr val="000000"/>
                </a:solidFill>
                <a:effectLst/>
                <a:latin typeface="system-ui"/>
              </a:rPr>
              <a:t>Give thanks to the Lord, call upon His name;</a:t>
            </a:r>
          </a:p>
          <a:p>
            <a:pPr lvl="1"/>
            <a:r>
              <a:rPr lang="en-US" sz="2700" b="0" dirty="0">
                <a:solidFill>
                  <a:srgbClr val="000000"/>
                </a:solidFill>
                <a:effectLst/>
                <a:latin typeface="system-ui"/>
              </a:rPr>
              <a:t>Make His deeds known among the peoples.</a:t>
            </a:r>
          </a:p>
          <a:p>
            <a:pPr lvl="1"/>
            <a:r>
              <a:rPr lang="en-US" sz="2700" b="0" dirty="0">
                <a:solidFill>
                  <a:srgbClr val="000000"/>
                </a:solidFill>
                <a:effectLst/>
                <a:latin typeface="system-ui"/>
              </a:rPr>
              <a:t>Sing to Him, sing praises to Him;</a:t>
            </a:r>
          </a:p>
          <a:p>
            <a:pPr lvl="1"/>
            <a:r>
              <a:rPr lang="en-US" sz="2700" b="0" dirty="0">
                <a:solidFill>
                  <a:srgbClr val="000000"/>
                </a:solidFill>
                <a:effectLst/>
                <a:latin typeface="system-ui"/>
              </a:rPr>
              <a:t>Speak of all His wonders.</a:t>
            </a:r>
          </a:p>
          <a:p>
            <a:pPr lvl="1"/>
            <a:r>
              <a:rPr lang="en-US" sz="2700" b="0" dirty="0">
                <a:solidFill>
                  <a:srgbClr val="000000"/>
                </a:solidFill>
                <a:effectLst/>
                <a:latin typeface="system-ui"/>
              </a:rPr>
              <a:t>Boast in His holy name;</a:t>
            </a:r>
          </a:p>
          <a:p>
            <a:pPr lvl="1"/>
            <a:r>
              <a:rPr lang="en-US" sz="2700" b="0" dirty="0">
                <a:solidFill>
                  <a:srgbClr val="000000"/>
                </a:solidFill>
                <a:effectLst/>
                <a:latin typeface="system-ui"/>
              </a:rPr>
              <a:t>Let the heart of those who seek the Lord be joyful.</a:t>
            </a:r>
          </a:p>
          <a:p>
            <a:pPr lvl="1"/>
            <a:r>
              <a:rPr lang="en-US" sz="2700" b="0" dirty="0">
                <a:solidFill>
                  <a:srgbClr val="000000"/>
                </a:solidFill>
                <a:effectLst/>
                <a:latin typeface="system-ui"/>
              </a:rPr>
              <a:t>Sing to the Lord, all the earth;</a:t>
            </a:r>
          </a:p>
          <a:p>
            <a:pPr lvl="1"/>
            <a:r>
              <a:rPr lang="en-US" sz="2700" dirty="0">
                <a:solidFill>
                  <a:srgbClr val="000000"/>
                </a:solidFill>
                <a:latin typeface="system-ui"/>
              </a:rPr>
              <a:t>P</a:t>
            </a:r>
            <a:r>
              <a:rPr lang="en-US" sz="2700" b="0" dirty="0">
                <a:solidFill>
                  <a:srgbClr val="000000"/>
                </a:solidFill>
                <a:effectLst/>
                <a:latin typeface="system-ui"/>
              </a:rPr>
              <a:t>roclaim his salvation day after day.</a:t>
            </a:r>
          </a:p>
          <a:p>
            <a:pPr lvl="1"/>
            <a:r>
              <a:rPr lang="en-US" sz="2700" b="0" dirty="0">
                <a:solidFill>
                  <a:srgbClr val="000000"/>
                </a:solidFill>
                <a:effectLst/>
                <a:latin typeface="system-ui"/>
              </a:rPr>
              <a:t>Declare his glory among the nations,</a:t>
            </a:r>
          </a:p>
          <a:p>
            <a:pPr lvl="1"/>
            <a:r>
              <a:rPr lang="en-US" sz="2700" b="0" dirty="0">
                <a:solidFill>
                  <a:srgbClr val="000000"/>
                </a:solidFill>
                <a:effectLst/>
                <a:latin typeface="system-ui"/>
              </a:rPr>
              <a:t>His marvelous deeds among all peoples.</a:t>
            </a:r>
          </a:p>
          <a:p>
            <a:pPr lvl="1"/>
            <a:r>
              <a:rPr lang="en-US" sz="2700" b="0" dirty="0">
                <a:solidFill>
                  <a:srgbClr val="000000"/>
                </a:solidFill>
                <a:effectLst/>
                <a:latin typeface="system-ui"/>
              </a:rPr>
              <a:t>Give thanks to the Lord, for he is good;</a:t>
            </a:r>
          </a:p>
          <a:p>
            <a:pPr lvl="1"/>
            <a:r>
              <a:rPr lang="en-US" sz="2700" dirty="0">
                <a:solidFill>
                  <a:srgbClr val="000000"/>
                </a:solidFill>
                <a:latin typeface="system-ui"/>
              </a:rPr>
              <a:t>H</a:t>
            </a:r>
            <a:r>
              <a:rPr lang="en-US" sz="2700" b="0" dirty="0">
                <a:solidFill>
                  <a:srgbClr val="000000"/>
                </a:solidFill>
                <a:effectLst/>
                <a:latin typeface="system-ui"/>
              </a:rPr>
              <a:t>is love endures forever.</a:t>
            </a:r>
          </a:p>
          <a:p>
            <a:pPr lvl="1"/>
            <a:r>
              <a:rPr lang="en-US" sz="2700" b="0" dirty="0">
                <a:solidFill>
                  <a:srgbClr val="000000"/>
                </a:solidFill>
                <a:effectLst/>
                <a:latin typeface="system-ui"/>
              </a:rPr>
              <a:t>Praise be to the Lord, the God of Israel,</a:t>
            </a:r>
          </a:p>
          <a:p>
            <a:pPr lvl="1"/>
            <a:r>
              <a:rPr lang="en-US" sz="2700" dirty="0">
                <a:solidFill>
                  <a:srgbClr val="000000"/>
                </a:solidFill>
                <a:latin typeface="system-ui"/>
              </a:rPr>
              <a:t>F</a:t>
            </a:r>
            <a:r>
              <a:rPr lang="en-US" sz="2700" b="0" dirty="0">
                <a:solidFill>
                  <a:srgbClr val="000000"/>
                </a:solidFill>
                <a:effectLst/>
                <a:latin typeface="system-ui"/>
              </a:rPr>
              <a:t>rom everlasting to everlasting.</a:t>
            </a:r>
            <a:endParaRPr lang="en-US" sz="2700" b="1" u="sng" dirty="0">
              <a:solidFill>
                <a:srgbClr val="000000"/>
              </a:solidFill>
              <a:latin typeface="system-ui"/>
            </a:endParaRPr>
          </a:p>
        </p:txBody>
      </p:sp>
      <p:sp>
        <p:nvSpPr>
          <p:cNvPr id="2" name="TextBox 1">
            <a:extLst>
              <a:ext uri="{FF2B5EF4-FFF2-40B4-BE49-F238E27FC236}">
                <a16:creationId xmlns:a16="http://schemas.microsoft.com/office/drawing/2014/main" id="{B72B74F8-8CB0-9314-5D1F-44F9EEF61ADC}"/>
              </a:ext>
            </a:extLst>
          </p:cNvPr>
          <p:cNvSpPr txBox="1"/>
          <p:nvPr/>
        </p:nvSpPr>
        <p:spPr>
          <a:xfrm>
            <a:off x="6551492" y="4243472"/>
            <a:ext cx="2375647" cy="2123658"/>
          </a:xfrm>
          <a:prstGeom prst="rect">
            <a:avLst/>
          </a:prstGeom>
          <a:noFill/>
        </p:spPr>
        <p:txBody>
          <a:bodyPr wrap="square" rtlCol="0">
            <a:spAutoFit/>
          </a:bodyPr>
          <a:lstStyle/>
          <a:p>
            <a:pPr algn="ctr"/>
            <a:r>
              <a:rPr lang="en-US" sz="3300" b="1" dirty="0"/>
              <a:t>I Chronicles</a:t>
            </a:r>
          </a:p>
          <a:p>
            <a:pPr algn="ctr"/>
            <a:r>
              <a:rPr lang="en-US" sz="3300" b="1" dirty="0"/>
              <a:t>16:8-36</a:t>
            </a:r>
          </a:p>
          <a:p>
            <a:pPr algn="ctr"/>
            <a:r>
              <a:rPr lang="en-US" sz="3300" b="1" dirty="0"/>
              <a:t>Selected Verses</a:t>
            </a:r>
          </a:p>
        </p:txBody>
      </p:sp>
    </p:spTree>
    <p:extLst>
      <p:ext uri="{BB962C8B-B14F-4D97-AF65-F5344CB8AC3E}">
        <p14:creationId xmlns:p14="http://schemas.microsoft.com/office/powerpoint/2010/main" val="4232565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3E1617DE-D4EB-4EA3-E7A9-CCC2386B6BF2}"/>
              </a:ext>
            </a:extLst>
          </p:cNvPr>
          <p:cNvSpPr txBox="1"/>
          <p:nvPr/>
        </p:nvSpPr>
        <p:spPr>
          <a:xfrm>
            <a:off x="617284" y="189376"/>
            <a:ext cx="7905876" cy="646331"/>
          </a:xfrm>
          <a:prstGeom prst="rect">
            <a:avLst/>
          </a:prstGeom>
          <a:noFill/>
        </p:spPr>
        <p:txBody>
          <a:bodyPr wrap="square" rtlCol="0">
            <a:spAutoFit/>
          </a:bodyPr>
          <a:lstStyle/>
          <a:p>
            <a:pPr algn="ctr"/>
            <a:r>
              <a:rPr lang="en-US" sz="3600" dirty="0">
                <a:latin typeface="Arial"/>
                <a:cs typeface="Arial"/>
              </a:rPr>
              <a:t>Challenges</a:t>
            </a:r>
          </a:p>
        </p:txBody>
      </p:sp>
      <p:sp>
        <p:nvSpPr>
          <p:cNvPr id="3" name="TextBox 2">
            <a:extLst>
              <a:ext uri="{FF2B5EF4-FFF2-40B4-BE49-F238E27FC236}">
                <a16:creationId xmlns:a16="http://schemas.microsoft.com/office/drawing/2014/main" id="{56C69F98-2E7E-DD61-6DBE-B4415C509CD9}"/>
              </a:ext>
            </a:extLst>
          </p:cNvPr>
          <p:cNvSpPr txBox="1"/>
          <p:nvPr/>
        </p:nvSpPr>
        <p:spPr>
          <a:xfrm>
            <a:off x="268941" y="753539"/>
            <a:ext cx="8606117" cy="5355312"/>
          </a:xfrm>
          <a:prstGeom prst="rect">
            <a:avLst/>
          </a:prstGeom>
          <a:noFill/>
        </p:spPr>
        <p:txBody>
          <a:bodyPr wrap="square" rtlCol="0">
            <a:spAutoFit/>
          </a:bodyPr>
          <a:lstStyle/>
          <a:p>
            <a:pPr marL="457200" indent="-457200">
              <a:buFont typeface="Arial" panose="020B0604020202020204" pitchFamily="34" charset="0"/>
              <a:buChar char="•"/>
            </a:pPr>
            <a:r>
              <a:rPr lang="en-US" sz="3400" dirty="0">
                <a:solidFill>
                  <a:srgbClr val="000000"/>
                </a:solidFill>
                <a:latin typeface="system-ui"/>
              </a:rPr>
              <a:t>Cultivate and practice thankfulness at all times.</a:t>
            </a:r>
          </a:p>
          <a:p>
            <a:pPr marL="457200" indent="-457200">
              <a:buFont typeface="Arial" panose="020B0604020202020204" pitchFamily="34" charset="0"/>
              <a:buChar char="•"/>
            </a:pPr>
            <a:r>
              <a:rPr lang="en-US" sz="3400" dirty="0">
                <a:solidFill>
                  <a:srgbClr val="000000"/>
                </a:solidFill>
                <a:latin typeface="system-ui"/>
              </a:rPr>
              <a:t>Set reminders in your phone to give thanks.</a:t>
            </a:r>
          </a:p>
          <a:p>
            <a:pPr marL="457200" indent="-457200">
              <a:buFont typeface="Arial" panose="020B0604020202020204" pitchFamily="34" charset="0"/>
              <a:buChar char="•"/>
            </a:pPr>
            <a:r>
              <a:rPr lang="en-US" sz="3400" dirty="0">
                <a:solidFill>
                  <a:srgbClr val="000000"/>
                </a:solidFill>
                <a:effectLst/>
                <a:latin typeface="system-ui"/>
              </a:rPr>
              <a:t>When facing a difficulty, sit and give purposeful thanks to God about all kinds of things.</a:t>
            </a:r>
            <a:endParaRPr lang="en-US" sz="3400" dirty="0">
              <a:solidFill>
                <a:srgbClr val="000000"/>
              </a:solidFill>
              <a:latin typeface="system-ui"/>
            </a:endParaRPr>
          </a:p>
          <a:p>
            <a:pPr marL="457200" indent="-457200">
              <a:buFont typeface="Arial" panose="020B0604020202020204" pitchFamily="34" charset="0"/>
              <a:buChar char="•"/>
            </a:pPr>
            <a:r>
              <a:rPr lang="en-US" sz="3400" dirty="0">
                <a:solidFill>
                  <a:srgbClr val="000000"/>
                </a:solidFill>
                <a:effectLst/>
                <a:latin typeface="system-ui"/>
              </a:rPr>
              <a:t>Use psalms to expand your scope of thankfulness. Start with </a:t>
            </a:r>
            <a:r>
              <a:rPr lang="en-US" sz="3600" dirty="0"/>
              <a:t>I Chronicles 16:8-14</a:t>
            </a:r>
          </a:p>
          <a:p>
            <a:pPr marL="457200" indent="-457200">
              <a:buFont typeface="Arial" panose="020B0604020202020204" pitchFamily="34" charset="0"/>
              <a:buChar char="•"/>
            </a:pPr>
            <a:endParaRPr lang="en-US" sz="3400" dirty="0">
              <a:solidFill>
                <a:srgbClr val="000000"/>
              </a:solidFill>
              <a:latin typeface="system-ui"/>
            </a:endParaRPr>
          </a:p>
          <a:p>
            <a:pPr algn="ctr"/>
            <a:r>
              <a:rPr lang="en-US" sz="3400" dirty="0">
                <a:solidFill>
                  <a:srgbClr val="000000"/>
                </a:solidFill>
                <a:latin typeface="system-ui"/>
              </a:rPr>
              <a:t>Go Love!</a:t>
            </a:r>
            <a:endParaRPr lang="en-US" sz="3400" i="0" dirty="0">
              <a:solidFill>
                <a:srgbClr val="000000"/>
              </a:solidFill>
              <a:effectLst/>
              <a:latin typeface="system-ui"/>
            </a:endParaRPr>
          </a:p>
        </p:txBody>
      </p:sp>
    </p:spTree>
    <p:extLst>
      <p:ext uri="{BB962C8B-B14F-4D97-AF65-F5344CB8AC3E}">
        <p14:creationId xmlns:p14="http://schemas.microsoft.com/office/powerpoint/2010/main" val="3142110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Thanksgiving is Fitting at All Times </a:t>
            </a:r>
          </a:p>
        </p:txBody>
      </p:sp>
      <p:sp>
        <p:nvSpPr>
          <p:cNvPr id="7" name="TextBox 6">
            <a:extLst>
              <a:ext uri="{FF2B5EF4-FFF2-40B4-BE49-F238E27FC236}">
                <a16:creationId xmlns:a16="http://schemas.microsoft.com/office/drawing/2014/main" id="{3353C226-B557-443C-8916-A618D4C0278B}"/>
              </a:ext>
            </a:extLst>
          </p:cNvPr>
          <p:cNvSpPr txBox="1"/>
          <p:nvPr/>
        </p:nvSpPr>
        <p:spPr>
          <a:xfrm>
            <a:off x="1084729" y="1296212"/>
            <a:ext cx="6813177" cy="1661993"/>
          </a:xfrm>
          <a:prstGeom prst="rect">
            <a:avLst/>
          </a:prstGeom>
          <a:noFill/>
        </p:spPr>
        <p:txBody>
          <a:bodyPr wrap="square" rtlCol="0">
            <a:spAutoFit/>
          </a:bodyPr>
          <a:lstStyle/>
          <a:p>
            <a:r>
              <a:rPr lang="en-US" sz="3400" b="0" i="0" dirty="0">
                <a:solidFill>
                  <a:srgbClr val="000000"/>
                </a:solidFill>
                <a:effectLst/>
                <a:latin typeface="system-ui"/>
              </a:rPr>
              <a:t>Rejoice always, pray continually, </a:t>
            </a:r>
            <a:r>
              <a:rPr lang="en-US" sz="3400" b="1" i="0" dirty="0">
                <a:solidFill>
                  <a:srgbClr val="000000"/>
                </a:solidFill>
                <a:effectLst/>
                <a:latin typeface="system-ui"/>
              </a:rPr>
              <a:t>give thanks in all circumstances</a:t>
            </a:r>
            <a:r>
              <a:rPr lang="en-US" sz="3400" b="0" i="0" dirty="0">
                <a:solidFill>
                  <a:srgbClr val="000000"/>
                </a:solidFill>
                <a:effectLst/>
                <a:latin typeface="system-ui"/>
              </a:rPr>
              <a:t>; for this is God’s will for you in Christ Jesus.</a:t>
            </a:r>
            <a:endParaRPr lang="en-US" sz="3400" b="1" u="sng" dirty="0">
              <a:solidFill>
                <a:srgbClr val="000000"/>
              </a:solidFill>
              <a:latin typeface="system-ui"/>
            </a:endParaRPr>
          </a:p>
        </p:txBody>
      </p:sp>
      <p:sp>
        <p:nvSpPr>
          <p:cNvPr id="3" name="TextBox 2">
            <a:extLst>
              <a:ext uri="{FF2B5EF4-FFF2-40B4-BE49-F238E27FC236}">
                <a16:creationId xmlns:a16="http://schemas.microsoft.com/office/drawing/2014/main" id="{FC25599A-5E91-F5E0-092A-4B8AC463FCD8}"/>
              </a:ext>
            </a:extLst>
          </p:cNvPr>
          <p:cNvSpPr txBox="1"/>
          <p:nvPr/>
        </p:nvSpPr>
        <p:spPr>
          <a:xfrm>
            <a:off x="4216929" y="3128918"/>
            <a:ext cx="4273927" cy="600164"/>
          </a:xfrm>
          <a:prstGeom prst="rect">
            <a:avLst/>
          </a:prstGeom>
          <a:noFill/>
        </p:spPr>
        <p:txBody>
          <a:bodyPr wrap="none" rtlCol="0">
            <a:spAutoFit/>
          </a:bodyPr>
          <a:lstStyle/>
          <a:p>
            <a:pPr algn="r"/>
            <a:r>
              <a:rPr lang="en-US" sz="3300" b="1" dirty="0"/>
              <a:t>I Thessalonians 5:16-18</a:t>
            </a:r>
          </a:p>
        </p:txBody>
      </p:sp>
    </p:spTree>
    <p:extLst>
      <p:ext uri="{BB962C8B-B14F-4D97-AF65-F5344CB8AC3E}">
        <p14:creationId xmlns:p14="http://schemas.microsoft.com/office/powerpoint/2010/main" val="2465895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12EB1C5-CF56-FF32-D68A-63AD11A70E1A}"/>
              </a:ext>
            </a:extLst>
          </p:cNvPr>
          <p:cNvSpPr txBox="1"/>
          <p:nvPr/>
        </p:nvSpPr>
        <p:spPr>
          <a:xfrm>
            <a:off x="782516" y="1152925"/>
            <a:ext cx="7513759" cy="1523494"/>
          </a:xfrm>
          <a:prstGeom prst="rect">
            <a:avLst/>
          </a:prstGeom>
          <a:noFill/>
        </p:spPr>
        <p:txBody>
          <a:bodyPr wrap="square" rtlCol="0">
            <a:spAutoFit/>
          </a:bodyPr>
          <a:lstStyle/>
          <a:p>
            <a:pPr algn="l"/>
            <a:r>
              <a:rPr lang="en-US" sz="3100" i="0" dirty="0">
                <a:solidFill>
                  <a:srgbClr val="000000"/>
                </a:solidFill>
                <a:effectLst/>
                <a:latin typeface="system-ui"/>
              </a:rPr>
              <a:t>Enter His gates with thanksgiving,</a:t>
            </a:r>
            <a:br>
              <a:rPr lang="en-US" sz="3100" dirty="0"/>
            </a:br>
            <a:r>
              <a:rPr lang="en-US" sz="3100" i="1" dirty="0">
                <a:solidFill>
                  <a:srgbClr val="000000"/>
                </a:solidFill>
                <a:effectLst/>
                <a:latin typeface="system-ui"/>
              </a:rPr>
              <a:t>And</a:t>
            </a:r>
            <a:r>
              <a:rPr lang="en-US" sz="3100" i="0" dirty="0">
                <a:solidFill>
                  <a:srgbClr val="000000"/>
                </a:solidFill>
                <a:effectLst/>
                <a:latin typeface="system-ui"/>
              </a:rPr>
              <a:t> His courtyards with praise.</a:t>
            </a:r>
            <a:br>
              <a:rPr lang="en-US" sz="3100" dirty="0"/>
            </a:br>
            <a:r>
              <a:rPr lang="en-US" sz="3100" i="0" dirty="0">
                <a:solidFill>
                  <a:srgbClr val="000000"/>
                </a:solidFill>
                <a:effectLst/>
                <a:latin typeface="system-ui"/>
              </a:rPr>
              <a:t>Give thanks to Him, bless His name.</a:t>
            </a:r>
          </a:p>
        </p:txBody>
      </p:sp>
      <p:sp>
        <p:nvSpPr>
          <p:cNvPr id="6" name="TextBox 5">
            <a:extLst>
              <a:ext uri="{FF2B5EF4-FFF2-40B4-BE49-F238E27FC236}">
                <a16:creationId xmlns:a16="http://schemas.microsoft.com/office/drawing/2014/main" id="{66C6E123-6703-F7C3-E88E-DC5426ADC661}"/>
              </a:ext>
            </a:extLst>
          </p:cNvPr>
          <p:cNvSpPr txBox="1"/>
          <p:nvPr/>
        </p:nvSpPr>
        <p:spPr>
          <a:xfrm>
            <a:off x="6057777" y="2449270"/>
            <a:ext cx="2238498" cy="584775"/>
          </a:xfrm>
          <a:prstGeom prst="rect">
            <a:avLst/>
          </a:prstGeom>
          <a:noFill/>
        </p:spPr>
        <p:txBody>
          <a:bodyPr wrap="none" rtlCol="0">
            <a:spAutoFit/>
          </a:bodyPr>
          <a:lstStyle/>
          <a:p>
            <a:pPr algn="r"/>
            <a:r>
              <a:rPr lang="en-US" sz="3200" b="1" dirty="0"/>
              <a:t>Psalm 100:4</a:t>
            </a:r>
          </a:p>
        </p:txBody>
      </p:sp>
      <p:sp>
        <p:nvSpPr>
          <p:cNvPr id="7" name="TextBox 6">
            <a:extLst>
              <a:ext uri="{FF2B5EF4-FFF2-40B4-BE49-F238E27FC236}">
                <a16:creationId xmlns:a16="http://schemas.microsoft.com/office/drawing/2014/main" id="{0B9CEC5F-B8B1-B296-16B7-EF062C7B4CA7}"/>
              </a:ext>
            </a:extLst>
          </p:cNvPr>
          <p:cNvSpPr txBox="1"/>
          <p:nvPr/>
        </p:nvSpPr>
        <p:spPr>
          <a:xfrm>
            <a:off x="137886" y="319299"/>
            <a:ext cx="8868228" cy="646331"/>
          </a:xfrm>
          <a:prstGeom prst="rect">
            <a:avLst/>
          </a:prstGeom>
          <a:noFill/>
        </p:spPr>
        <p:txBody>
          <a:bodyPr wrap="square" rtlCol="0">
            <a:spAutoFit/>
          </a:bodyPr>
          <a:lstStyle/>
          <a:p>
            <a:pPr algn="ctr"/>
            <a:r>
              <a:rPr lang="en-US" sz="3600" dirty="0">
                <a:latin typeface="Arial"/>
                <a:cs typeface="Arial"/>
              </a:rPr>
              <a:t>Thanks, Praise, Presence, Joy, Strength</a:t>
            </a:r>
          </a:p>
        </p:txBody>
      </p:sp>
      <p:sp>
        <p:nvSpPr>
          <p:cNvPr id="5" name="TextBox 4">
            <a:extLst>
              <a:ext uri="{FF2B5EF4-FFF2-40B4-BE49-F238E27FC236}">
                <a16:creationId xmlns:a16="http://schemas.microsoft.com/office/drawing/2014/main" id="{CA667FF3-6BBB-E359-6B48-61DFABC7ADB4}"/>
              </a:ext>
            </a:extLst>
          </p:cNvPr>
          <p:cNvSpPr txBox="1"/>
          <p:nvPr/>
        </p:nvSpPr>
        <p:spPr>
          <a:xfrm>
            <a:off x="782516" y="3034045"/>
            <a:ext cx="7776503" cy="1523494"/>
          </a:xfrm>
          <a:prstGeom prst="rect">
            <a:avLst/>
          </a:prstGeom>
          <a:noFill/>
        </p:spPr>
        <p:txBody>
          <a:bodyPr wrap="square" rtlCol="0">
            <a:spAutoFit/>
          </a:bodyPr>
          <a:lstStyle/>
          <a:p>
            <a:pPr algn="l"/>
            <a:r>
              <a:rPr lang="en-US" sz="3100" i="0" dirty="0">
                <a:solidFill>
                  <a:srgbClr val="000000"/>
                </a:solidFill>
                <a:effectLst/>
                <a:latin typeface="system-ui"/>
              </a:rPr>
              <a:t>You will make known to me the way of life;</a:t>
            </a:r>
            <a:br>
              <a:rPr lang="en-US" sz="3100" dirty="0"/>
            </a:br>
            <a:r>
              <a:rPr lang="en-US" sz="3100" i="0" dirty="0">
                <a:solidFill>
                  <a:srgbClr val="000000"/>
                </a:solidFill>
                <a:effectLst/>
                <a:latin typeface="system-ui"/>
              </a:rPr>
              <a:t>In Your presence is fullness of joy;</a:t>
            </a:r>
            <a:br>
              <a:rPr lang="en-US" sz="3100" dirty="0"/>
            </a:br>
            <a:r>
              <a:rPr lang="en-US" sz="3100" i="0" dirty="0">
                <a:solidFill>
                  <a:srgbClr val="000000"/>
                </a:solidFill>
                <a:effectLst/>
                <a:latin typeface="system-ui"/>
              </a:rPr>
              <a:t>In Your right hand there are pleasures forever.</a:t>
            </a:r>
          </a:p>
        </p:txBody>
      </p:sp>
      <p:sp>
        <p:nvSpPr>
          <p:cNvPr id="8" name="TextBox 7">
            <a:extLst>
              <a:ext uri="{FF2B5EF4-FFF2-40B4-BE49-F238E27FC236}">
                <a16:creationId xmlns:a16="http://schemas.microsoft.com/office/drawing/2014/main" id="{AA6014CE-747F-3184-4869-D908DADFDA99}"/>
              </a:ext>
            </a:extLst>
          </p:cNvPr>
          <p:cNvSpPr txBox="1"/>
          <p:nvPr/>
        </p:nvSpPr>
        <p:spPr>
          <a:xfrm>
            <a:off x="6066742" y="4347303"/>
            <a:ext cx="2238498" cy="584775"/>
          </a:xfrm>
          <a:prstGeom prst="rect">
            <a:avLst/>
          </a:prstGeom>
          <a:noFill/>
        </p:spPr>
        <p:txBody>
          <a:bodyPr wrap="none" rtlCol="0">
            <a:spAutoFit/>
          </a:bodyPr>
          <a:lstStyle/>
          <a:p>
            <a:pPr algn="r"/>
            <a:r>
              <a:rPr lang="en-US" sz="3200" b="1" dirty="0"/>
              <a:t>Psalm 16:11</a:t>
            </a:r>
          </a:p>
        </p:txBody>
      </p:sp>
      <p:sp>
        <p:nvSpPr>
          <p:cNvPr id="11" name="TextBox 10">
            <a:extLst>
              <a:ext uri="{FF2B5EF4-FFF2-40B4-BE49-F238E27FC236}">
                <a16:creationId xmlns:a16="http://schemas.microsoft.com/office/drawing/2014/main" id="{9E0C6812-7872-DA34-718D-AAA01459AFE8}"/>
              </a:ext>
            </a:extLst>
          </p:cNvPr>
          <p:cNvSpPr txBox="1"/>
          <p:nvPr/>
        </p:nvSpPr>
        <p:spPr>
          <a:xfrm>
            <a:off x="782516" y="4980403"/>
            <a:ext cx="7776503" cy="584775"/>
          </a:xfrm>
          <a:prstGeom prst="rect">
            <a:avLst/>
          </a:prstGeom>
          <a:noFill/>
        </p:spPr>
        <p:txBody>
          <a:bodyPr wrap="square" rtlCol="0">
            <a:spAutoFit/>
          </a:bodyPr>
          <a:lstStyle/>
          <a:p>
            <a:pPr algn="l"/>
            <a:r>
              <a:rPr lang="en-US" sz="3200" i="0" dirty="0">
                <a:solidFill>
                  <a:srgbClr val="000000"/>
                </a:solidFill>
                <a:effectLst/>
                <a:latin typeface="system-ui"/>
              </a:rPr>
              <a:t>the joy of the </a:t>
            </a:r>
            <a:r>
              <a:rPr lang="en-US" sz="3200" i="0" cap="small" dirty="0">
                <a:solidFill>
                  <a:srgbClr val="000000"/>
                </a:solidFill>
                <a:effectLst/>
                <a:latin typeface="system-ui"/>
              </a:rPr>
              <a:t>Lord</a:t>
            </a:r>
            <a:r>
              <a:rPr lang="en-US" sz="3200" i="0" dirty="0">
                <a:solidFill>
                  <a:srgbClr val="000000"/>
                </a:solidFill>
                <a:effectLst/>
                <a:latin typeface="system-ui"/>
              </a:rPr>
              <a:t> is your strength</a:t>
            </a:r>
            <a:endParaRPr lang="en-US" sz="3100" i="0" dirty="0">
              <a:solidFill>
                <a:srgbClr val="000000"/>
              </a:solidFill>
              <a:effectLst/>
              <a:latin typeface="system-ui"/>
            </a:endParaRPr>
          </a:p>
        </p:txBody>
      </p:sp>
      <p:sp>
        <p:nvSpPr>
          <p:cNvPr id="12" name="TextBox 11">
            <a:extLst>
              <a:ext uri="{FF2B5EF4-FFF2-40B4-BE49-F238E27FC236}">
                <a16:creationId xmlns:a16="http://schemas.microsoft.com/office/drawing/2014/main" id="{B78A2DBB-7F2B-8106-4D40-72F050294726}"/>
              </a:ext>
            </a:extLst>
          </p:cNvPr>
          <p:cNvSpPr txBox="1"/>
          <p:nvPr/>
        </p:nvSpPr>
        <p:spPr>
          <a:xfrm>
            <a:off x="5195093" y="5391255"/>
            <a:ext cx="3110147" cy="584775"/>
          </a:xfrm>
          <a:prstGeom prst="rect">
            <a:avLst/>
          </a:prstGeom>
          <a:noFill/>
        </p:spPr>
        <p:txBody>
          <a:bodyPr wrap="none" rtlCol="0">
            <a:spAutoFit/>
          </a:bodyPr>
          <a:lstStyle/>
          <a:p>
            <a:pPr algn="r"/>
            <a:r>
              <a:rPr lang="en-US" sz="3200" b="1" dirty="0"/>
              <a:t>Nehemiah 8:8-10</a:t>
            </a:r>
          </a:p>
        </p:txBody>
      </p:sp>
    </p:spTree>
    <p:extLst>
      <p:ext uri="{BB962C8B-B14F-4D97-AF65-F5344CB8AC3E}">
        <p14:creationId xmlns:p14="http://schemas.microsoft.com/office/powerpoint/2010/main" val="1860718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Paul and Silas Arrested, Imprisoned</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991435"/>
            <a:ext cx="7854363" cy="4893647"/>
          </a:xfrm>
          <a:prstGeom prst="rect">
            <a:avLst/>
          </a:prstGeom>
          <a:noFill/>
        </p:spPr>
        <p:txBody>
          <a:bodyPr wrap="square" rtlCol="0">
            <a:spAutoFit/>
          </a:bodyPr>
          <a:lstStyle/>
          <a:p>
            <a:pPr algn="l"/>
            <a:r>
              <a:rPr lang="en-US" sz="2600" b="0" i="0" dirty="0">
                <a:solidFill>
                  <a:srgbClr val="000000"/>
                </a:solidFill>
                <a:effectLst/>
                <a:latin typeface="system-ui"/>
              </a:rPr>
              <a:t>…They seized Paul and Silas and dragged them into the marketplace to face the authorities. They brought them before the magistrates and said, “These men are Jews, and are throwing our city into an uproar by advocating customs unlawful for us Romans to accept or practice.”</a:t>
            </a:r>
          </a:p>
          <a:p>
            <a:pPr algn="l"/>
            <a:r>
              <a:rPr lang="en-US" sz="2600" b="0" i="0" dirty="0">
                <a:solidFill>
                  <a:srgbClr val="000000"/>
                </a:solidFill>
                <a:effectLst/>
                <a:latin typeface="system-ui"/>
              </a:rPr>
              <a:t>The crowd joined in the attack against Paul and Silas, and the magistrates ordered them to be stripped and beaten with rods. After they had been severely flogged, they were thrown into prison, and the jailer was commanded to guard them carefully. When he received these orders, he put them in the inner cell and fastened their feet in the stocks.</a:t>
            </a:r>
          </a:p>
        </p:txBody>
      </p:sp>
      <p:sp>
        <p:nvSpPr>
          <p:cNvPr id="3" name="TextBox 2">
            <a:extLst>
              <a:ext uri="{FF2B5EF4-FFF2-40B4-BE49-F238E27FC236}">
                <a16:creationId xmlns:a16="http://schemas.microsoft.com/office/drawing/2014/main" id="{FC25599A-5E91-F5E0-092A-4B8AC463FCD8}"/>
              </a:ext>
            </a:extLst>
          </p:cNvPr>
          <p:cNvSpPr txBox="1"/>
          <p:nvPr/>
        </p:nvSpPr>
        <p:spPr>
          <a:xfrm>
            <a:off x="5925730" y="5566483"/>
            <a:ext cx="2565126" cy="600164"/>
          </a:xfrm>
          <a:prstGeom prst="rect">
            <a:avLst/>
          </a:prstGeom>
          <a:noFill/>
        </p:spPr>
        <p:txBody>
          <a:bodyPr wrap="none" rtlCol="0">
            <a:spAutoFit/>
          </a:bodyPr>
          <a:lstStyle/>
          <a:p>
            <a:pPr algn="r"/>
            <a:r>
              <a:rPr lang="en-US" sz="3300" b="1" dirty="0"/>
              <a:t>Acts 16:19-24</a:t>
            </a:r>
          </a:p>
        </p:txBody>
      </p:sp>
    </p:spTree>
    <p:extLst>
      <p:ext uri="{BB962C8B-B14F-4D97-AF65-F5344CB8AC3E}">
        <p14:creationId xmlns:p14="http://schemas.microsoft.com/office/powerpoint/2010/main" val="2265164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Changing the Atmosphere with Praise </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991435"/>
            <a:ext cx="7854363" cy="5001369"/>
          </a:xfrm>
          <a:prstGeom prst="rect">
            <a:avLst/>
          </a:prstGeom>
          <a:noFill/>
        </p:spPr>
        <p:txBody>
          <a:bodyPr wrap="square" rtlCol="0">
            <a:spAutoFit/>
          </a:bodyPr>
          <a:lstStyle/>
          <a:p>
            <a:pPr algn="l"/>
            <a:r>
              <a:rPr lang="en-US" sz="2900" b="0" i="0" dirty="0">
                <a:solidFill>
                  <a:srgbClr val="000000"/>
                </a:solidFill>
                <a:effectLst/>
                <a:latin typeface="system-ui"/>
              </a:rPr>
              <a:t>About midnight Paul and Silas were praying and singing hymns to God, and the other prisoners were listening to them. Suddenly there was such a violent earthquake that the foundations of the prison were shaken. At once all the prison doors flew open, and everyone’s chains came loose. The jailer woke up, and when he saw the prison doors open, he drew his sword and was about to kill himself because he thought the prisoners had escaped. But Paul shouted, “Don’t harm yourself! We are all here!”</a:t>
            </a:r>
          </a:p>
        </p:txBody>
      </p:sp>
      <p:sp>
        <p:nvSpPr>
          <p:cNvPr id="2" name="TextBox 1">
            <a:extLst>
              <a:ext uri="{FF2B5EF4-FFF2-40B4-BE49-F238E27FC236}">
                <a16:creationId xmlns:a16="http://schemas.microsoft.com/office/drawing/2014/main" id="{C43489F5-2807-FF3D-F102-DFD7346727D4}"/>
              </a:ext>
            </a:extLst>
          </p:cNvPr>
          <p:cNvSpPr txBox="1"/>
          <p:nvPr/>
        </p:nvSpPr>
        <p:spPr>
          <a:xfrm>
            <a:off x="5925730" y="5531928"/>
            <a:ext cx="2565126" cy="600164"/>
          </a:xfrm>
          <a:prstGeom prst="rect">
            <a:avLst/>
          </a:prstGeom>
          <a:noFill/>
        </p:spPr>
        <p:txBody>
          <a:bodyPr wrap="none" rtlCol="0">
            <a:spAutoFit/>
          </a:bodyPr>
          <a:lstStyle/>
          <a:p>
            <a:pPr algn="r"/>
            <a:r>
              <a:rPr lang="en-US" sz="3300" b="1" dirty="0"/>
              <a:t>Acts 16:25-28</a:t>
            </a:r>
          </a:p>
        </p:txBody>
      </p:sp>
    </p:spTree>
    <p:extLst>
      <p:ext uri="{BB962C8B-B14F-4D97-AF65-F5344CB8AC3E}">
        <p14:creationId xmlns:p14="http://schemas.microsoft.com/office/powerpoint/2010/main" val="2019131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Power for Ministry</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991435"/>
            <a:ext cx="7854363" cy="2862322"/>
          </a:xfrm>
          <a:prstGeom prst="rect">
            <a:avLst/>
          </a:prstGeom>
          <a:noFill/>
        </p:spPr>
        <p:txBody>
          <a:bodyPr wrap="square" rtlCol="0">
            <a:spAutoFit/>
          </a:bodyPr>
          <a:lstStyle/>
          <a:p>
            <a:pPr algn="l"/>
            <a:r>
              <a:rPr lang="en-US" sz="3000" b="0" i="0" dirty="0">
                <a:solidFill>
                  <a:srgbClr val="000000"/>
                </a:solidFill>
                <a:effectLst/>
                <a:latin typeface="system-ui"/>
              </a:rPr>
              <a:t>The jailer called for lights, rushed in and fell trembling before Paul and Silas. He then brought them out and asked, “Sirs, what must I do to be saved?”</a:t>
            </a:r>
          </a:p>
          <a:p>
            <a:pPr algn="l"/>
            <a:r>
              <a:rPr lang="en-US" sz="3000" b="0" i="0" dirty="0">
                <a:solidFill>
                  <a:srgbClr val="000000"/>
                </a:solidFill>
                <a:effectLst/>
                <a:latin typeface="system-ui"/>
              </a:rPr>
              <a:t>They replied, “Believe in the Lord Jesus, and you will be saved—you and your household.”</a:t>
            </a:r>
          </a:p>
        </p:txBody>
      </p:sp>
      <p:sp>
        <p:nvSpPr>
          <p:cNvPr id="2" name="TextBox 1">
            <a:extLst>
              <a:ext uri="{FF2B5EF4-FFF2-40B4-BE49-F238E27FC236}">
                <a16:creationId xmlns:a16="http://schemas.microsoft.com/office/drawing/2014/main" id="{6DB6B23B-CC7B-A37A-98C6-6CA94F791F23}"/>
              </a:ext>
            </a:extLst>
          </p:cNvPr>
          <p:cNvSpPr txBox="1"/>
          <p:nvPr/>
        </p:nvSpPr>
        <p:spPr>
          <a:xfrm>
            <a:off x="5925730" y="3773685"/>
            <a:ext cx="2565126" cy="600164"/>
          </a:xfrm>
          <a:prstGeom prst="rect">
            <a:avLst/>
          </a:prstGeom>
          <a:noFill/>
        </p:spPr>
        <p:txBody>
          <a:bodyPr wrap="none" rtlCol="0">
            <a:spAutoFit/>
          </a:bodyPr>
          <a:lstStyle/>
          <a:p>
            <a:pPr algn="r"/>
            <a:r>
              <a:rPr lang="en-US" sz="3300" b="1" dirty="0"/>
              <a:t>Acts 16:29-31</a:t>
            </a:r>
          </a:p>
        </p:txBody>
      </p:sp>
    </p:spTree>
    <p:extLst>
      <p:ext uri="{BB962C8B-B14F-4D97-AF65-F5344CB8AC3E}">
        <p14:creationId xmlns:p14="http://schemas.microsoft.com/office/powerpoint/2010/main" val="3695208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Thanklessness Leads to Darkness</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991435"/>
            <a:ext cx="7854363" cy="5078313"/>
          </a:xfrm>
          <a:prstGeom prst="rect">
            <a:avLst/>
          </a:prstGeom>
          <a:noFill/>
        </p:spPr>
        <p:txBody>
          <a:bodyPr wrap="square" rtlCol="0">
            <a:spAutoFit/>
          </a:bodyPr>
          <a:lstStyle/>
          <a:p>
            <a:r>
              <a:rPr lang="en-US" sz="2700" b="0" dirty="0">
                <a:solidFill>
                  <a:srgbClr val="000000"/>
                </a:solidFill>
                <a:effectLst/>
                <a:latin typeface="system-ui"/>
              </a:rPr>
              <a:t>The wrath of God is being revealed from heaven against all the godlessness and wickedness of people, who suppress the truth by their wickedness, since what may be known about God is plain to them, because God has made it plain to them. For since the creation of the world God’s invisible qualities—his eternal power and divine nature—have been clearly seen, being understood from what has been made, so that people are without excuse. </a:t>
            </a:r>
            <a:r>
              <a:rPr lang="en-US" sz="2700" b="1" dirty="0">
                <a:solidFill>
                  <a:srgbClr val="000000"/>
                </a:solidFill>
                <a:effectLst/>
                <a:latin typeface="system-ui"/>
              </a:rPr>
              <a:t>For although they knew God, they neither glorified him as God nor gave thanks to him</a:t>
            </a:r>
            <a:r>
              <a:rPr lang="en-US" sz="2700" b="0" dirty="0">
                <a:solidFill>
                  <a:srgbClr val="000000"/>
                </a:solidFill>
                <a:effectLst/>
                <a:latin typeface="system-ui"/>
              </a:rPr>
              <a:t>, but their thinking became futile and their foolish hearts were darkened.</a:t>
            </a:r>
            <a:endParaRPr lang="en-US" sz="2700" b="1" u="sng" dirty="0">
              <a:solidFill>
                <a:srgbClr val="000000"/>
              </a:solidFill>
              <a:latin typeface="system-ui"/>
            </a:endParaRPr>
          </a:p>
        </p:txBody>
      </p:sp>
      <p:sp>
        <p:nvSpPr>
          <p:cNvPr id="3" name="TextBox 2">
            <a:extLst>
              <a:ext uri="{FF2B5EF4-FFF2-40B4-BE49-F238E27FC236}">
                <a16:creationId xmlns:a16="http://schemas.microsoft.com/office/drawing/2014/main" id="{FC25599A-5E91-F5E0-092A-4B8AC463FCD8}"/>
              </a:ext>
            </a:extLst>
          </p:cNvPr>
          <p:cNvSpPr txBox="1"/>
          <p:nvPr/>
        </p:nvSpPr>
        <p:spPr>
          <a:xfrm>
            <a:off x="5481121" y="6000498"/>
            <a:ext cx="3009735" cy="600164"/>
          </a:xfrm>
          <a:prstGeom prst="rect">
            <a:avLst/>
          </a:prstGeom>
          <a:noFill/>
        </p:spPr>
        <p:txBody>
          <a:bodyPr wrap="none" rtlCol="0">
            <a:spAutoFit/>
          </a:bodyPr>
          <a:lstStyle/>
          <a:p>
            <a:pPr algn="r"/>
            <a:r>
              <a:rPr lang="en-US" sz="3300" b="1" dirty="0"/>
              <a:t>Romans 1:18-21</a:t>
            </a:r>
          </a:p>
        </p:txBody>
      </p:sp>
    </p:spTree>
    <p:extLst>
      <p:ext uri="{BB962C8B-B14F-4D97-AF65-F5344CB8AC3E}">
        <p14:creationId xmlns:p14="http://schemas.microsoft.com/office/powerpoint/2010/main" val="1655124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Purposefulness in Thanksgiving</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991435"/>
            <a:ext cx="7854363" cy="5016758"/>
          </a:xfrm>
          <a:prstGeom prst="rect">
            <a:avLst/>
          </a:prstGeom>
          <a:noFill/>
        </p:spPr>
        <p:txBody>
          <a:bodyPr wrap="square" rtlCol="0">
            <a:spAutoFit/>
          </a:bodyPr>
          <a:lstStyle/>
          <a:p>
            <a:r>
              <a:rPr lang="en-US" sz="3200" b="0" dirty="0">
                <a:solidFill>
                  <a:srgbClr val="000000"/>
                </a:solidFill>
                <a:effectLst/>
                <a:latin typeface="system-ui"/>
              </a:rPr>
              <a:t>And they brought in the ark of God and placed it inside the tent which David had pitched for it, and they offered burnt offerings and peace offerings before God. When David had finished offering the burnt offering and the peace offerings, he blessed the people in the name of the </a:t>
            </a:r>
            <a:r>
              <a:rPr lang="en-US" sz="3200" b="0" cap="small" dirty="0">
                <a:solidFill>
                  <a:srgbClr val="000000"/>
                </a:solidFill>
                <a:effectLst/>
                <a:latin typeface="system-ui"/>
              </a:rPr>
              <a:t>Lord</a:t>
            </a:r>
            <a:r>
              <a:rPr lang="en-US" sz="3200" b="0" dirty="0">
                <a:solidFill>
                  <a:srgbClr val="000000"/>
                </a:solidFill>
                <a:effectLst/>
                <a:latin typeface="system-ui"/>
              </a:rPr>
              <a:t>. Then he distributed to everyone of Israel, both men and women, to everyone a loaf of bread, a portion of meat, and a raisin cake.</a:t>
            </a:r>
            <a:endParaRPr lang="en-US" sz="3000" b="1" u="sng" dirty="0">
              <a:solidFill>
                <a:srgbClr val="000000"/>
              </a:solidFill>
              <a:latin typeface="system-ui"/>
            </a:endParaRPr>
          </a:p>
        </p:txBody>
      </p:sp>
      <p:sp>
        <p:nvSpPr>
          <p:cNvPr id="3" name="TextBox 2">
            <a:extLst>
              <a:ext uri="{FF2B5EF4-FFF2-40B4-BE49-F238E27FC236}">
                <a16:creationId xmlns:a16="http://schemas.microsoft.com/office/drawing/2014/main" id="{FC25599A-5E91-F5E0-092A-4B8AC463FCD8}"/>
              </a:ext>
            </a:extLst>
          </p:cNvPr>
          <p:cNvSpPr txBox="1"/>
          <p:nvPr/>
        </p:nvSpPr>
        <p:spPr>
          <a:xfrm>
            <a:off x="5076523" y="5700416"/>
            <a:ext cx="3414333" cy="600164"/>
          </a:xfrm>
          <a:prstGeom prst="rect">
            <a:avLst/>
          </a:prstGeom>
          <a:noFill/>
        </p:spPr>
        <p:txBody>
          <a:bodyPr wrap="none" rtlCol="0">
            <a:spAutoFit/>
          </a:bodyPr>
          <a:lstStyle/>
          <a:p>
            <a:pPr algn="r"/>
            <a:r>
              <a:rPr lang="en-US" sz="3300" b="1" dirty="0"/>
              <a:t>I Chronicles 16:1-3</a:t>
            </a:r>
          </a:p>
        </p:txBody>
      </p:sp>
    </p:spTree>
    <p:extLst>
      <p:ext uri="{BB962C8B-B14F-4D97-AF65-F5344CB8AC3E}">
        <p14:creationId xmlns:p14="http://schemas.microsoft.com/office/powerpoint/2010/main" val="2401192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991435"/>
            <a:ext cx="7854363" cy="5262979"/>
          </a:xfrm>
          <a:prstGeom prst="rect">
            <a:avLst/>
          </a:prstGeom>
          <a:noFill/>
        </p:spPr>
        <p:txBody>
          <a:bodyPr wrap="square" rtlCol="0">
            <a:spAutoFit/>
          </a:bodyPr>
          <a:lstStyle/>
          <a:p>
            <a:r>
              <a:rPr lang="en-US" sz="2800" b="0" dirty="0">
                <a:solidFill>
                  <a:srgbClr val="000000"/>
                </a:solidFill>
                <a:effectLst/>
                <a:latin typeface="system-ui"/>
              </a:rPr>
              <a:t>He appointed some of the Levites as ministers before the ark of the </a:t>
            </a:r>
            <a:r>
              <a:rPr lang="en-US" sz="2800" b="0" cap="small" dirty="0">
                <a:solidFill>
                  <a:srgbClr val="000000"/>
                </a:solidFill>
                <a:effectLst/>
                <a:latin typeface="system-ui"/>
              </a:rPr>
              <a:t>Lord</a:t>
            </a:r>
            <a:r>
              <a:rPr lang="en-US" sz="2800" b="0" dirty="0">
                <a:solidFill>
                  <a:srgbClr val="000000"/>
                </a:solidFill>
                <a:effectLst/>
                <a:latin typeface="system-ui"/>
              </a:rPr>
              <a:t>, to celebrate and to thank and praise the </a:t>
            </a:r>
            <a:r>
              <a:rPr lang="en-US" sz="2800" b="0" cap="small" dirty="0">
                <a:solidFill>
                  <a:srgbClr val="000000"/>
                </a:solidFill>
                <a:effectLst/>
                <a:latin typeface="system-ui"/>
              </a:rPr>
              <a:t>Lord</a:t>
            </a:r>
            <a:r>
              <a:rPr lang="en-US" sz="2800" b="0" dirty="0">
                <a:solidFill>
                  <a:srgbClr val="000000"/>
                </a:solidFill>
                <a:effectLst/>
                <a:latin typeface="system-ui"/>
              </a:rPr>
              <a:t> God of Israel:</a:t>
            </a:r>
          </a:p>
          <a:p>
            <a:r>
              <a:rPr lang="en-US" sz="2800" b="0" dirty="0">
                <a:solidFill>
                  <a:srgbClr val="000000"/>
                </a:solidFill>
                <a:effectLst/>
                <a:latin typeface="system-ui"/>
              </a:rPr>
              <a:t>Asaph the chief, and second to him Zechariah,</a:t>
            </a:r>
          </a:p>
          <a:p>
            <a:r>
              <a:rPr lang="en-US" sz="2800" b="0" dirty="0">
                <a:solidFill>
                  <a:srgbClr val="000000"/>
                </a:solidFill>
                <a:effectLst/>
                <a:latin typeface="system-ui"/>
              </a:rPr>
              <a:t>then </a:t>
            </a:r>
            <a:r>
              <a:rPr lang="en-US" sz="2800" b="0" dirty="0" err="1">
                <a:solidFill>
                  <a:srgbClr val="000000"/>
                </a:solidFill>
                <a:effectLst/>
                <a:latin typeface="system-ui"/>
              </a:rPr>
              <a:t>Jeiel</a:t>
            </a:r>
            <a:r>
              <a:rPr lang="en-US" sz="2800" b="0" dirty="0">
                <a:solidFill>
                  <a:srgbClr val="000000"/>
                </a:solidFill>
                <a:effectLst/>
                <a:latin typeface="system-ui"/>
              </a:rPr>
              <a:t>, </a:t>
            </a:r>
            <a:r>
              <a:rPr lang="en-US" sz="2800" b="0" dirty="0" err="1">
                <a:solidFill>
                  <a:srgbClr val="000000"/>
                </a:solidFill>
                <a:effectLst/>
                <a:latin typeface="system-ui"/>
              </a:rPr>
              <a:t>Shemiramoth</a:t>
            </a:r>
            <a:r>
              <a:rPr lang="en-US" sz="2800" b="0" dirty="0">
                <a:solidFill>
                  <a:srgbClr val="000000"/>
                </a:solidFill>
                <a:effectLst/>
                <a:latin typeface="system-ui"/>
              </a:rPr>
              <a:t>, </a:t>
            </a:r>
            <a:r>
              <a:rPr lang="en-US" sz="2800" b="0" dirty="0" err="1">
                <a:solidFill>
                  <a:srgbClr val="000000"/>
                </a:solidFill>
                <a:effectLst/>
                <a:latin typeface="system-ui"/>
              </a:rPr>
              <a:t>Jehiel</a:t>
            </a:r>
            <a:r>
              <a:rPr lang="en-US" sz="2800" b="0" dirty="0">
                <a:solidFill>
                  <a:srgbClr val="000000"/>
                </a:solidFill>
                <a:effectLst/>
                <a:latin typeface="system-ui"/>
              </a:rPr>
              <a:t>, </a:t>
            </a:r>
            <a:r>
              <a:rPr lang="en-US" sz="2800" b="0" dirty="0" err="1">
                <a:solidFill>
                  <a:srgbClr val="000000"/>
                </a:solidFill>
                <a:effectLst/>
                <a:latin typeface="system-ui"/>
              </a:rPr>
              <a:t>Mattithiah</a:t>
            </a:r>
            <a:r>
              <a:rPr lang="en-US" sz="2800" b="0" dirty="0">
                <a:solidFill>
                  <a:srgbClr val="000000"/>
                </a:solidFill>
                <a:effectLst/>
                <a:latin typeface="system-ui"/>
              </a:rPr>
              <a:t>, Eliab, </a:t>
            </a:r>
            <a:r>
              <a:rPr lang="en-US" sz="2800" b="0" dirty="0" err="1">
                <a:solidFill>
                  <a:srgbClr val="000000"/>
                </a:solidFill>
                <a:effectLst/>
                <a:latin typeface="system-ui"/>
              </a:rPr>
              <a:t>Benaiah</a:t>
            </a:r>
            <a:r>
              <a:rPr lang="en-US" sz="2800" b="0" dirty="0">
                <a:solidFill>
                  <a:srgbClr val="000000"/>
                </a:solidFill>
                <a:effectLst/>
                <a:latin typeface="system-ui"/>
              </a:rPr>
              <a:t>, Obed-</a:t>
            </a:r>
            <a:r>
              <a:rPr lang="en-US" sz="2800" b="0" dirty="0" err="1">
                <a:solidFill>
                  <a:srgbClr val="000000"/>
                </a:solidFill>
                <a:effectLst/>
                <a:latin typeface="system-ui"/>
              </a:rPr>
              <a:t>edom</a:t>
            </a:r>
            <a:r>
              <a:rPr lang="en-US" sz="2800" b="0" dirty="0">
                <a:solidFill>
                  <a:srgbClr val="000000"/>
                </a:solidFill>
                <a:effectLst/>
                <a:latin typeface="system-ui"/>
              </a:rPr>
              <a:t>, and </a:t>
            </a:r>
            <a:r>
              <a:rPr lang="en-US" sz="2800" b="0" dirty="0" err="1">
                <a:solidFill>
                  <a:srgbClr val="000000"/>
                </a:solidFill>
                <a:effectLst/>
                <a:latin typeface="system-ui"/>
              </a:rPr>
              <a:t>Jeiel</a:t>
            </a:r>
            <a:r>
              <a:rPr lang="en-US" sz="2800" b="0" dirty="0">
                <a:solidFill>
                  <a:srgbClr val="000000"/>
                </a:solidFill>
                <a:effectLst/>
                <a:latin typeface="system-ui"/>
              </a:rPr>
              <a:t>, with musical</a:t>
            </a:r>
          </a:p>
          <a:p>
            <a:r>
              <a:rPr lang="en-US" sz="2800" b="0" dirty="0">
                <a:solidFill>
                  <a:srgbClr val="000000"/>
                </a:solidFill>
                <a:effectLst/>
                <a:latin typeface="system-ui"/>
              </a:rPr>
              <a:t>instruments, harps, and lyres; also Asaph</a:t>
            </a:r>
          </a:p>
          <a:p>
            <a:r>
              <a:rPr lang="en-US" sz="2800" dirty="0">
                <a:solidFill>
                  <a:srgbClr val="000000"/>
                </a:solidFill>
                <a:latin typeface="system-ui"/>
              </a:rPr>
              <a:t>p</a:t>
            </a:r>
            <a:r>
              <a:rPr lang="en-US" sz="2800" b="0" dirty="0">
                <a:solidFill>
                  <a:srgbClr val="000000"/>
                </a:solidFill>
                <a:effectLst/>
                <a:latin typeface="system-ui"/>
              </a:rPr>
              <a:t>layed loud-sounding cymbals, and the priests </a:t>
            </a:r>
            <a:r>
              <a:rPr lang="en-US" sz="2800" b="0" dirty="0" err="1">
                <a:solidFill>
                  <a:srgbClr val="000000"/>
                </a:solidFill>
                <a:effectLst/>
                <a:latin typeface="system-ui"/>
              </a:rPr>
              <a:t>Benaiah</a:t>
            </a:r>
            <a:r>
              <a:rPr lang="en-US" sz="2800" b="0" dirty="0">
                <a:solidFill>
                  <a:srgbClr val="000000"/>
                </a:solidFill>
                <a:effectLst/>
                <a:latin typeface="system-ui"/>
              </a:rPr>
              <a:t> and </a:t>
            </a:r>
            <a:r>
              <a:rPr lang="en-US" sz="2800" b="0" dirty="0" err="1">
                <a:solidFill>
                  <a:srgbClr val="000000"/>
                </a:solidFill>
                <a:effectLst/>
                <a:latin typeface="system-ui"/>
              </a:rPr>
              <a:t>Jahaziel</a:t>
            </a:r>
            <a:r>
              <a:rPr lang="en-US" sz="2800" b="0" dirty="0">
                <a:solidFill>
                  <a:srgbClr val="000000"/>
                </a:solidFill>
                <a:effectLst/>
                <a:latin typeface="system-ui"/>
              </a:rPr>
              <a:t> blew trumpets continually before the ark of the covenant of God. Then on that day </a:t>
            </a:r>
            <a:r>
              <a:rPr lang="en-US" sz="2800" b="1" dirty="0">
                <a:solidFill>
                  <a:srgbClr val="000000"/>
                </a:solidFill>
                <a:effectLst/>
                <a:latin typeface="system-ui"/>
              </a:rPr>
              <a:t>David first assigned Asaph and his relatives to give thanks to the Lord.</a:t>
            </a:r>
          </a:p>
        </p:txBody>
      </p:sp>
      <p:sp>
        <p:nvSpPr>
          <p:cNvPr id="2" name="TextBox 1">
            <a:extLst>
              <a:ext uri="{FF2B5EF4-FFF2-40B4-BE49-F238E27FC236}">
                <a16:creationId xmlns:a16="http://schemas.microsoft.com/office/drawing/2014/main" id="{B72B74F8-8CB0-9314-5D1F-44F9EEF61ADC}"/>
              </a:ext>
            </a:extLst>
          </p:cNvPr>
          <p:cNvSpPr txBox="1"/>
          <p:nvPr/>
        </p:nvSpPr>
        <p:spPr>
          <a:xfrm>
            <a:off x="5076523" y="5700416"/>
            <a:ext cx="3414333" cy="600164"/>
          </a:xfrm>
          <a:prstGeom prst="rect">
            <a:avLst/>
          </a:prstGeom>
          <a:noFill/>
        </p:spPr>
        <p:txBody>
          <a:bodyPr wrap="none" rtlCol="0">
            <a:spAutoFit/>
          </a:bodyPr>
          <a:lstStyle/>
          <a:p>
            <a:pPr algn="r"/>
            <a:r>
              <a:rPr lang="en-US" sz="3300" b="1" dirty="0"/>
              <a:t>I Chronicles 16:4-7</a:t>
            </a:r>
          </a:p>
        </p:txBody>
      </p:sp>
      <p:sp>
        <p:nvSpPr>
          <p:cNvPr id="3" name="TextBox 2">
            <a:extLst>
              <a:ext uri="{FF2B5EF4-FFF2-40B4-BE49-F238E27FC236}">
                <a16:creationId xmlns:a16="http://schemas.microsoft.com/office/drawing/2014/main" id="{6308A937-0550-F504-AC43-F9FD6384F5E6}"/>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Purposefulness in Thanksgiving</a:t>
            </a:r>
          </a:p>
        </p:txBody>
      </p:sp>
    </p:spTree>
    <p:extLst>
      <p:ext uri="{BB962C8B-B14F-4D97-AF65-F5344CB8AC3E}">
        <p14:creationId xmlns:p14="http://schemas.microsoft.com/office/powerpoint/2010/main" val="7850565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6871</TotalTime>
  <Words>912</Words>
  <Application>Microsoft Office PowerPoint</Application>
  <PresentationFormat>On-screen Show (4:3)</PresentationFormat>
  <Paragraphs>62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Wood</dc:creator>
  <cp:lastModifiedBy>Keith Wood</cp:lastModifiedBy>
  <cp:revision>115</cp:revision>
  <dcterms:created xsi:type="dcterms:W3CDTF">2019-02-03T03:38:27Z</dcterms:created>
  <dcterms:modified xsi:type="dcterms:W3CDTF">2023-11-19T16:21:30Z</dcterms:modified>
</cp:coreProperties>
</file>