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70" r:id="rId2"/>
    <p:sldId id="339" r:id="rId3"/>
    <p:sldId id="412" r:id="rId4"/>
    <p:sldId id="411" r:id="rId5"/>
    <p:sldId id="418" r:id="rId6"/>
    <p:sldId id="413" r:id="rId7"/>
    <p:sldId id="414" r:id="rId8"/>
    <p:sldId id="415" r:id="rId9"/>
    <p:sldId id="416" r:id="rId10"/>
    <p:sldId id="410" r:id="rId11"/>
    <p:sldId id="417" r:id="rId12"/>
    <p:sldId id="419" r:id="rId13"/>
    <p:sldId id="272" r:id="rId14"/>
    <p:sldId id="285" r:id="rId15"/>
    <p:sldId id="328"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C7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39" autoAdjust="0"/>
    <p:restoredTop sz="94660"/>
  </p:normalViewPr>
  <p:slideViewPr>
    <p:cSldViewPr snapToGrid="0" snapToObjects="1">
      <p:cViewPr varScale="1">
        <p:scale>
          <a:sx n="107" d="100"/>
          <a:sy n="107" d="100"/>
        </p:scale>
        <p:origin x="135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12590E-D9D2-4E9E-97C4-F5DEF4A0ACA6}" type="datetimeFigureOut">
              <a:rPr lang="en-US" smtClean="0"/>
              <a:t>11/26/2023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5086F1-32F3-4E95-B3C3-A8B89F21ABF6}" type="slidenum">
              <a:rPr lang="en-US" smtClean="0"/>
              <a:t>‹#›</a:t>
            </a:fld>
            <a:endParaRPr lang="en-US"/>
          </a:p>
        </p:txBody>
      </p:sp>
    </p:spTree>
    <p:extLst>
      <p:ext uri="{BB962C8B-B14F-4D97-AF65-F5344CB8AC3E}">
        <p14:creationId xmlns:p14="http://schemas.microsoft.com/office/powerpoint/2010/main" val="479860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BB6B49A-6C7B-E344-A0B5-B157D30EDFCE}"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1353875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6B49A-6C7B-E344-A0B5-B157D30EDFCE}"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4181776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6B49A-6C7B-E344-A0B5-B157D30EDFCE}"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140451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B6B49A-6C7B-E344-A0B5-B157D30EDFCE}"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3667227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B6B49A-6C7B-E344-A0B5-B157D30EDFCE}" type="datetimeFigureOut">
              <a:rPr lang="en-US" smtClean="0"/>
              <a:t>11/26/2023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3710112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BB6B49A-6C7B-E344-A0B5-B157D30EDFCE}"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4116066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BB6B49A-6C7B-E344-A0B5-B157D30EDFCE}" type="datetimeFigureOut">
              <a:rPr lang="en-US" smtClean="0"/>
              <a:t>11/26/2023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628713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B6B49A-6C7B-E344-A0B5-B157D30EDFCE}" type="datetimeFigureOut">
              <a:rPr lang="en-US" smtClean="0"/>
              <a:t>11/26/2023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3015004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6B49A-6C7B-E344-A0B5-B157D30EDFCE}" type="datetimeFigureOut">
              <a:rPr lang="en-US" smtClean="0"/>
              <a:t>11/26/2023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250703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B6B49A-6C7B-E344-A0B5-B157D30EDFCE}"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2228743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B6B49A-6C7B-E344-A0B5-B157D30EDFCE}" type="datetimeFigureOut">
              <a:rPr lang="en-US" smtClean="0"/>
              <a:t>11/26/2023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D1FCA-081F-7C47-B22A-2A68F7214362}" type="slidenum">
              <a:rPr lang="en-US" smtClean="0"/>
              <a:t>‹#›</a:t>
            </a:fld>
            <a:endParaRPr lang="en-US"/>
          </a:p>
        </p:txBody>
      </p:sp>
    </p:spTree>
    <p:extLst>
      <p:ext uri="{BB962C8B-B14F-4D97-AF65-F5344CB8AC3E}">
        <p14:creationId xmlns:p14="http://schemas.microsoft.com/office/powerpoint/2010/main" val="47431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6B49A-6C7B-E344-A0B5-B157D30EDFCE}" type="datetimeFigureOut">
              <a:rPr lang="en-US" smtClean="0"/>
              <a:t>11/26/2023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CD1FCA-081F-7C47-B22A-2A68F7214362}" type="slidenum">
              <a:rPr lang="en-US" smtClean="0"/>
              <a:t>‹#›</a:t>
            </a:fld>
            <a:endParaRPr lang="en-US"/>
          </a:p>
        </p:txBody>
      </p:sp>
    </p:spTree>
    <p:extLst>
      <p:ext uri="{BB962C8B-B14F-4D97-AF65-F5344CB8AC3E}">
        <p14:creationId xmlns:p14="http://schemas.microsoft.com/office/powerpoint/2010/main" val="72226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026" name="Picture 2" descr="Christ Community Church">
            <a:extLst>
              <a:ext uri="{FF2B5EF4-FFF2-40B4-BE49-F238E27FC236}">
                <a16:creationId xmlns:a16="http://schemas.microsoft.com/office/drawing/2014/main" id="{0006D9D2-D6E9-4178-A1EB-D8A468C982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1" y="159657"/>
            <a:ext cx="6600332" cy="33001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3FD2FC3-D606-481C-9097-3CC8FFBB1D0C}"/>
              </a:ext>
            </a:extLst>
          </p:cNvPr>
          <p:cNvSpPr txBox="1"/>
          <p:nvPr/>
        </p:nvSpPr>
        <p:spPr>
          <a:xfrm>
            <a:off x="457201" y="3201645"/>
            <a:ext cx="8301317" cy="1877437"/>
          </a:xfrm>
          <a:prstGeom prst="rect">
            <a:avLst/>
          </a:prstGeom>
          <a:noFill/>
        </p:spPr>
        <p:txBody>
          <a:bodyPr wrap="square" rtlCol="0">
            <a:spAutoFit/>
          </a:bodyPr>
          <a:lstStyle/>
          <a:p>
            <a:pPr algn="ctr"/>
            <a:r>
              <a:rPr lang="en-US" sz="4400" dirty="0">
                <a:latin typeface="Arial"/>
                <a:cs typeface="Arial"/>
              </a:rPr>
              <a:t>Be Filled with the Holy Spirit</a:t>
            </a:r>
          </a:p>
          <a:p>
            <a:pPr algn="ctr"/>
            <a:r>
              <a:rPr lang="en-US" sz="3600" dirty="0">
                <a:latin typeface="Arial"/>
                <a:cs typeface="Arial"/>
              </a:rPr>
              <a:t>Keith Wood</a:t>
            </a:r>
          </a:p>
          <a:p>
            <a:pPr algn="ctr"/>
            <a:r>
              <a:rPr lang="en-US" sz="3600" dirty="0">
                <a:latin typeface="Arial"/>
                <a:cs typeface="Arial"/>
              </a:rPr>
              <a:t>Teaching Elder</a:t>
            </a:r>
          </a:p>
        </p:txBody>
      </p:sp>
    </p:spTree>
    <p:extLst>
      <p:ext uri="{BB962C8B-B14F-4D97-AF65-F5344CB8AC3E}">
        <p14:creationId xmlns:p14="http://schemas.microsoft.com/office/powerpoint/2010/main" val="272053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D12EB1C5-CF56-FF32-D68A-63AD11A70E1A}"/>
              </a:ext>
            </a:extLst>
          </p:cNvPr>
          <p:cNvSpPr txBox="1"/>
          <p:nvPr/>
        </p:nvSpPr>
        <p:spPr>
          <a:xfrm>
            <a:off x="782516" y="1152925"/>
            <a:ext cx="7513759" cy="1523494"/>
          </a:xfrm>
          <a:prstGeom prst="rect">
            <a:avLst/>
          </a:prstGeom>
          <a:noFill/>
        </p:spPr>
        <p:txBody>
          <a:bodyPr wrap="square" rtlCol="0">
            <a:spAutoFit/>
          </a:bodyPr>
          <a:lstStyle/>
          <a:p>
            <a:pPr algn="l"/>
            <a:r>
              <a:rPr lang="en-US" sz="3100" i="0" dirty="0">
                <a:solidFill>
                  <a:srgbClr val="000000"/>
                </a:solidFill>
                <a:effectLst/>
                <a:latin typeface="system-ui"/>
              </a:rPr>
              <a:t>Enter His gates with thanksgiving,</a:t>
            </a:r>
            <a:br>
              <a:rPr lang="en-US" sz="3100" dirty="0"/>
            </a:br>
            <a:r>
              <a:rPr lang="en-US" sz="3100" i="1" dirty="0">
                <a:solidFill>
                  <a:srgbClr val="000000"/>
                </a:solidFill>
                <a:effectLst/>
                <a:latin typeface="system-ui"/>
              </a:rPr>
              <a:t>And</a:t>
            </a:r>
            <a:r>
              <a:rPr lang="en-US" sz="3100" i="0" dirty="0">
                <a:solidFill>
                  <a:srgbClr val="000000"/>
                </a:solidFill>
                <a:effectLst/>
                <a:latin typeface="system-ui"/>
              </a:rPr>
              <a:t> His courtyards with praise.</a:t>
            </a:r>
            <a:br>
              <a:rPr lang="en-US" sz="3100" dirty="0"/>
            </a:br>
            <a:r>
              <a:rPr lang="en-US" sz="3100" i="0" dirty="0">
                <a:solidFill>
                  <a:srgbClr val="000000"/>
                </a:solidFill>
                <a:effectLst/>
                <a:latin typeface="system-ui"/>
              </a:rPr>
              <a:t>Give thanks to Him, bless His name.</a:t>
            </a:r>
          </a:p>
        </p:txBody>
      </p:sp>
      <p:sp>
        <p:nvSpPr>
          <p:cNvPr id="6" name="TextBox 5">
            <a:extLst>
              <a:ext uri="{FF2B5EF4-FFF2-40B4-BE49-F238E27FC236}">
                <a16:creationId xmlns:a16="http://schemas.microsoft.com/office/drawing/2014/main" id="{66C6E123-6703-F7C3-E88E-DC5426ADC661}"/>
              </a:ext>
            </a:extLst>
          </p:cNvPr>
          <p:cNvSpPr txBox="1"/>
          <p:nvPr/>
        </p:nvSpPr>
        <p:spPr>
          <a:xfrm>
            <a:off x="6057777" y="2449270"/>
            <a:ext cx="2238498" cy="584775"/>
          </a:xfrm>
          <a:prstGeom prst="rect">
            <a:avLst/>
          </a:prstGeom>
          <a:noFill/>
        </p:spPr>
        <p:txBody>
          <a:bodyPr wrap="none" rtlCol="0">
            <a:spAutoFit/>
          </a:bodyPr>
          <a:lstStyle/>
          <a:p>
            <a:pPr algn="r"/>
            <a:r>
              <a:rPr lang="en-US" sz="3200" b="1" dirty="0"/>
              <a:t>Psalm 100:4</a:t>
            </a:r>
          </a:p>
        </p:txBody>
      </p:sp>
      <p:sp>
        <p:nvSpPr>
          <p:cNvPr id="7" name="TextBox 6">
            <a:extLst>
              <a:ext uri="{FF2B5EF4-FFF2-40B4-BE49-F238E27FC236}">
                <a16:creationId xmlns:a16="http://schemas.microsoft.com/office/drawing/2014/main" id="{0B9CEC5F-B8B1-B296-16B7-EF062C7B4CA7}"/>
              </a:ext>
            </a:extLst>
          </p:cNvPr>
          <p:cNvSpPr txBox="1"/>
          <p:nvPr/>
        </p:nvSpPr>
        <p:spPr>
          <a:xfrm>
            <a:off x="137886" y="319299"/>
            <a:ext cx="8868228" cy="646331"/>
          </a:xfrm>
          <a:prstGeom prst="rect">
            <a:avLst/>
          </a:prstGeom>
          <a:noFill/>
        </p:spPr>
        <p:txBody>
          <a:bodyPr wrap="square" rtlCol="0">
            <a:spAutoFit/>
          </a:bodyPr>
          <a:lstStyle/>
          <a:p>
            <a:pPr algn="ctr"/>
            <a:r>
              <a:rPr lang="en-US" sz="3600" dirty="0">
                <a:latin typeface="Arial"/>
                <a:cs typeface="Arial"/>
              </a:rPr>
              <a:t>Thanks, Praise, Presence, Joy, Strength</a:t>
            </a:r>
          </a:p>
        </p:txBody>
      </p:sp>
      <p:sp>
        <p:nvSpPr>
          <p:cNvPr id="5" name="TextBox 4">
            <a:extLst>
              <a:ext uri="{FF2B5EF4-FFF2-40B4-BE49-F238E27FC236}">
                <a16:creationId xmlns:a16="http://schemas.microsoft.com/office/drawing/2014/main" id="{CA667FF3-6BBB-E359-6B48-61DFABC7ADB4}"/>
              </a:ext>
            </a:extLst>
          </p:cNvPr>
          <p:cNvSpPr txBox="1"/>
          <p:nvPr/>
        </p:nvSpPr>
        <p:spPr>
          <a:xfrm>
            <a:off x="782516" y="3034045"/>
            <a:ext cx="7776503" cy="1523494"/>
          </a:xfrm>
          <a:prstGeom prst="rect">
            <a:avLst/>
          </a:prstGeom>
          <a:noFill/>
        </p:spPr>
        <p:txBody>
          <a:bodyPr wrap="square" rtlCol="0">
            <a:spAutoFit/>
          </a:bodyPr>
          <a:lstStyle/>
          <a:p>
            <a:pPr algn="l"/>
            <a:r>
              <a:rPr lang="en-US" sz="3100" i="0" dirty="0">
                <a:solidFill>
                  <a:srgbClr val="000000"/>
                </a:solidFill>
                <a:effectLst/>
                <a:latin typeface="system-ui"/>
              </a:rPr>
              <a:t>You will make known to me the way of life;</a:t>
            </a:r>
            <a:br>
              <a:rPr lang="en-US" sz="3100" dirty="0"/>
            </a:br>
            <a:r>
              <a:rPr lang="en-US" sz="3100" i="0" dirty="0">
                <a:solidFill>
                  <a:srgbClr val="000000"/>
                </a:solidFill>
                <a:effectLst/>
                <a:latin typeface="system-ui"/>
              </a:rPr>
              <a:t>In Your presence is fullness of joy;</a:t>
            </a:r>
            <a:br>
              <a:rPr lang="en-US" sz="3100" dirty="0"/>
            </a:br>
            <a:r>
              <a:rPr lang="en-US" sz="3100" i="0" dirty="0">
                <a:solidFill>
                  <a:srgbClr val="000000"/>
                </a:solidFill>
                <a:effectLst/>
                <a:latin typeface="system-ui"/>
              </a:rPr>
              <a:t>In Your right hand there are pleasures forever.</a:t>
            </a:r>
          </a:p>
        </p:txBody>
      </p:sp>
      <p:sp>
        <p:nvSpPr>
          <p:cNvPr id="8" name="TextBox 7">
            <a:extLst>
              <a:ext uri="{FF2B5EF4-FFF2-40B4-BE49-F238E27FC236}">
                <a16:creationId xmlns:a16="http://schemas.microsoft.com/office/drawing/2014/main" id="{AA6014CE-747F-3184-4869-D908DADFDA99}"/>
              </a:ext>
            </a:extLst>
          </p:cNvPr>
          <p:cNvSpPr txBox="1"/>
          <p:nvPr/>
        </p:nvSpPr>
        <p:spPr>
          <a:xfrm>
            <a:off x="6066742" y="4347303"/>
            <a:ext cx="2238498" cy="584775"/>
          </a:xfrm>
          <a:prstGeom prst="rect">
            <a:avLst/>
          </a:prstGeom>
          <a:noFill/>
        </p:spPr>
        <p:txBody>
          <a:bodyPr wrap="none" rtlCol="0">
            <a:spAutoFit/>
          </a:bodyPr>
          <a:lstStyle/>
          <a:p>
            <a:pPr algn="r"/>
            <a:r>
              <a:rPr lang="en-US" sz="3200" b="1" dirty="0"/>
              <a:t>Psalm 16:11</a:t>
            </a:r>
          </a:p>
        </p:txBody>
      </p:sp>
      <p:sp>
        <p:nvSpPr>
          <p:cNvPr id="11" name="TextBox 10">
            <a:extLst>
              <a:ext uri="{FF2B5EF4-FFF2-40B4-BE49-F238E27FC236}">
                <a16:creationId xmlns:a16="http://schemas.microsoft.com/office/drawing/2014/main" id="{9E0C6812-7872-DA34-718D-AAA01459AFE8}"/>
              </a:ext>
            </a:extLst>
          </p:cNvPr>
          <p:cNvSpPr txBox="1"/>
          <p:nvPr/>
        </p:nvSpPr>
        <p:spPr>
          <a:xfrm>
            <a:off x="782516" y="4980403"/>
            <a:ext cx="7776503" cy="584775"/>
          </a:xfrm>
          <a:prstGeom prst="rect">
            <a:avLst/>
          </a:prstGeom>
          <a:noFill/>
        </p:spPr>
        <p:txBody>
          <a:bodyPr wrap="square" rtlCol="0">
            <a:spAutoFit/>
          </a:bodyPr>
          <a:lstStyle/>
          <a:p>
            <a:pPr algn="l"/>
            <a:r>
              <a:rPr lang="en-US" sz="3200" i="0" dirty="0">
                <a:solidFill>
                  <a:srgbClr val="000000"/>
                </a:solidFill>
                <a:effectLst/>
                <a:latin typeface="system-ui"/>
              </a:rPr>
              <a:t>the joy of the </a:t>
            </a:r>
            <a:r>
              <a:rPr lang="en-US" sz="3200" i="0" cap="small" dirty="0">
                <a:solidFill>
                  <a:srgbClr val="000000"/>
                </a:solidFill>
                <a:effectLst/>
                <a:latin typeface="system-ui"/>
              </a:rPr>
              <a:t>Lord</a:t>
            </a:r>
            <a:r>
              <a:rPr lang="en-US" sz="3200" i="0" dirty="0">
                <a:solidFill>
                  <a:srgbClr val="000000"/>
                </a:solidFill>
                <a:effectLst/>
                <a:latin typeface="system-ui"/>
              </a:rPr>
              <a:t> is your strength</a:t>
            </a:r>
            <a:endParaRPr lang="en-US" sz="3100" i="0" dirty="0">
              <a:solidFill>
                <a:srgbClr val="000000"/>
              </a:solidFill>
              <a:effectLst/>
              <a:latin typeface="system-ui"/>
            </a:endParaRPr>
          </a:p>
        </p:txBody>
      </p:sp>
      <p:sp>
        <p:nvSpPr>
          <p:cNvPr id="12" name="TextBox 11">
            <a:extLst>
              <a:ext uri="{FF2B5EF4-FFF2-40B4-BE49-F238E27FC236}">
                <a16:creationId xmlns:a16="http://schemas.microsoft.com/office/drawing/2014/main" id="{B78A2DBB-7F2B-8106-4D40-72F050294726}"/>
              </a:ext>
            </a:extLst>
          </p:cNvPr>
          <p:cNvSpPr txBox="1"/>
          <p:nvPr/>
        </p:nvSpPr>
        <p:spPr>
          <a:xfrm>
            <a:off x="5195093" y="5391255"/>
            <a:ext cx="3110147" cy="584775"/>
          </a:xfrm>
          <a:prstGeom prst="rect">
            <a:avLst/>
          </a:prstGeom>
          <a:noFill/>
        </p:spPr>
        <p:txBody>
          <a:bodyPr wrap="none" rtlCol="0">
            <a:spAutoFit/>
          </a:bodyPr>
          <a:lstStyle/>
          <a:p>
            <a:pPr algn="r"/>
            <a:r>
              <a:rPr lang="en-US" sz="3200" b="1" dirty="0"/>
              <a:t>Nehemiah 8:8-10</a:t>
            </a:r>
          </a:p>
        </p:txBody>
      </p:sp>
    </p:spTree>
    <p:extLst>
      <p:ext uri="{BB962C8B-B14F-4D97-AF65-F5344CB8AC3E}">
        <p14:creationId xmlns:p14="http://schemas.microsoft.com/office/powerpoint/2010/main" val="1860718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Example of Timothy</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3063883"/>
            <a:ext cx="7854363" cy="2554545"/>
          </a:xfrm>
          <a:prstGeom prst="rect">
            <a:avLst/>
          </a:prstGeom>
          <a:noFill/>
        </p:spPr>
        <p:txBody>
          <a:bodyPr wrap="square" rtlCol="0">
            <a:spAutoFit/>
          </a:bodyPr>
          <a:lstStyle/>
          <a:p>
            <a:pPr algn="l"/>
            <a:r>
              <a:rPr lang="en-US" sz="3200" b="0" i="0" dirty="0">
                <a:solidFill>
                  <a:srgbClr val="000000"/>
                </a:solidFill>
                <a:effectLst/>
                <a:latin typeface="system-ui"/>
              </a:rPr>
              <a:t>For this reason I remind you to fan into flame the gift of God, which is in you through the laying on of my hands. For the Spirit God gave us does not make us timid, but gives us power, love and self-discipline.</a:t>
            </a:r>
          </a:p>
        </p:txBody>
      </p:sp>
      <p:sp>
        <p:nvSpPr>
          <p:cNvPr id="3" name="TextBox 2">
            <a:extLst>
              <a:ext uri="{FF2B5EF4-FFF2-40B4-BE49-F238E27FC236}">
                <a16:creationId xmlns:a16="http://schemas.microsoft.com/office/drawing/2014/main" id="{FC25599A-5E91-F5E0-092A-4B8AC463FCD8}"/>
              </a:ext>
            </a:extLst>
          </p:cNvPr>
          <p:cNvSpPr txBox="1"/>
          <p:nvPr/>
        </p:nvSpPr>
        <p:spPr>
          <a:xfrm>
            <a:off x="5351470" y="5587937"/>
            <a:ext cx="3139386" cy="600164"/>
          </a:xfrm>
          <a:prstGeom prst="rect">
            <a:avLst/>
          </a:prstGeom>
          <a:noFill/>
        </p:spPr>
        <p:txBody>
          <a:bodyPr wrap="none" rtlCol="0">
            <a:spAutoFit/>
          </a:bodyPr>
          <a:lstStyle/>
          <a:p>
            <a:pPr algn="r"/>
            <a:r>
              <a:rPr lang="en-US" sz="3300" b="1" dirty="0"/>
              <a:t>2 Timothy 1:6-10</a:t>
            </a:r>
          </a:p>
        </p:txBody>
      </p:sp>
      <p:sp>
        <p:nvSpPr>
          <p:cNvPr id="2" name="TextBox 1">
            <a:extLst>
              <a:ext uri="{FF2B5EF4-FFF2-40B4-BE49-F238E27FC236}">
                <a16:creationId xmlns:a16="http://schemas.microsoft.com/office/drawing/2014/main" id="{A6167764-2B39-FA8E-3EB4-6E86DAD4E0A2}"/>
              </a:ext>
            </a:extLst>
          </p:cNvPr>
          <p:cNvSpPr txBox="1"/>
          <p:nvPr/>
        </p:nvSpPr>
        <p:spPr>
          <a:xfrm>
            <a:off x="636493" y="932366"/>
            <a:ext cx="7854363" cy="1569660"/>
          </a:xfrm>
          <a:prstGeom prst="rect">
            <a:avLst/>
          </a:prstGeom>
          <a:noFill/>
        </p:spPr>
        <p:txBody>
          <a:bodyPr wrap="square" rtlCol="0">
            <a:spAutoFit/>
          </a:bodyPr>
          <a:lstStyle/>
          <a:p>
            <a:pPr algn="l"/>
            <a:r>
              <a:rPr lang="en-US" sz="3200" b="0" i="0" dirty="0">
                <a:solidFill>
                  <a:srgbClr val="000000"/>
                </a:solidFill>
                <a:effectLst/>
                <a:latin typeface="system-ui"/>
              </a:rPr>
              <a:t>Do not neglect your gift, which was given you through prophecy when the body of elders laid their hands on you.</a:t>
            </a:r>
            <a:endParaRPr lang="en-US" sz="3000" b="0" i="0" dirty="0">
              <a:solidFill>
                <a:srgbClr val="000000"/>
              </a:solidFill>
              <a:effectLst/>
              <a:latin typeface="system-ui"/>
            </a:endParaRPr>
          </a:p>
        </p:txBody>
      </p:sp>
      <p:sp>
        <p:nvSpPr>
          <p:cNvPr id="6" name="TextBox 5">
            <a:extLst>
              <a:ext uri="{FF2B5EF4-FFF2-40B4-BE49-F238E27FC236}">
                <a16:creationId xmlns:a16="http://schemas.microsoft.com/office/drawing/2014/main" id="{4C21B831-944E-6456-DE32-0917FB27E54B}"/>
              </a:ext>
            </a:extLst>
          </p:cNvPr>
          <p:cNvSpPr txBox="1"/>
          <p:nvPr/>
        </p:nvSpPr>
        <p:spPr>
          <a:xfrm>
            <a:off x="5683293" y="2289858"/>
            <a:ext cx="2807563" cy="600164"/>
          </a:xfrm>
          <a:prstGeom prst="rect">
            <a:avLst/>
          </a:prstGeom>
          <a:noFill/>
        </p:spPr>
        <p:txBody>
          <a:bodyPr wrap="none" rtlCol="0">
            <a:spAutoFit/>
          </a:bodyPr>
          <a:lstStyle/>
          <a:p>
            <a:pPr algn="r"/>
            <a:r>
              <a:rPr lang="en-US" sz="3300" b="1" dirty="0"/>
              <a:t>1 Timothy 1:14</a:t>
            </a:r>
          </a:p>
        </p:txBody>
      </p:sp>
    </p:spTree>
    <p:extLst>
      <p:ext uri="{BB962C8B-B14F-4D97-AF65-F5344CB8AC3E}">
        <p14:creationId xmlns:p14="http://schemas.microsoft.com/office/powerpoint/2010/main" val="1703535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Be Filled with the Holy Spirit</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5001369"/>
          </a:xfrm>
          <a:prstGeom prst="rect">
            <a:avLst/>
          </a:prstGeom>
          <a:noFill/>
        </p:spPr>
        <p:txBody>
          <a:bodyPr wrap="square" rtlCol="0">
            <a:spAutoFit/>
          </a:bodyPr>
          <a:lstStyle/>
          <a:p>
            <a:pPr algn="l"/>
            <a:r>
              <a:rPr lang="en-US" sz="2900" b="0" i="0" dirty="0">
                <a:solidFill>
                  <a:srgbClr val="000000"/>
                </a:solidFill>
                <a:effectLst/>
                <a:latin typeface="system-ui"/>
              </a:rPr>
              <a:t>There are different kinds of gifts, but the same Spirit distributes them. There are different kinds of service, but the same Lord. There are different kinds of working, but in all of them and in everyone it is the same God at work.</a:t>
            </a:r>
          </a:p>
          <a:p>
            <a:pPr algn="l"/>
            <a:r>
              <a:rPr lang="en-US" sz="2900" b="0" i="0" dirty="0">
                <a:solidFill>
                  <a:srgbClr val="000000"/>
                </a:solidFill>
                <a:effectLst/>
                <a:latin typeface="system-ui"/>
              </a:rPr>
              <a:t>Now to each one the manifestation of the Spirit is given for the common good. To one there is given through the Spirit a message of wisdom, to another a message of knowledge by means of the same Spirit, to another faith by the same Spirit, to another gifts of healing by that one Spirit…</a:t>
            </a:r>
          </a:p>
        </p:txBody>
      </p:sp>
      <p:sp>
        <p:nvSpPr>
          <p:cNvPr id="3" name="TextBox 2">
            <a:extLst>
              <a:ext uri="{FF2B5EF4-FFF2-40B4-BE49-F238E27FC236}">
                <a16:creationId xmlns:a16="http://schemas.microsoft.com/office/drawing/2014/main" id="{FC25599A-5E91-F5E0-092A-4B8AC463FCD8}"/>
              </a:ext>
            </a:extLst>
          </p:cNvPr>
          <p:cNvSpPr txBox="1"/>
          <p:nvPr/>
        </p:nvSpPr>
        <p:spPr>
          <a:xfrm>
            <a:off x="4778685" y="5839705"/>
            <a:ext cx="3712171" cy="600164"/>
          </a:xfrm>
          <a:prstGeom prst="rect">
            <a:avLst/>
          </a:prstGeom>
          <a:noFill/>
        </p:spPr>
        <p:txBody>
          <a:bodyPr wrap="none" rtlCol="0">
            <a:spAutoFit/>
          </a:bodyPr>
          <a:lstStyle/>
          <a:p>
            <a:pPr algn="r"/>
            <a:r>
              <a:rPr lang="en-US" sz="3300" b="1" dirty="0"/>
              <a:t>1 Corinthians 12:4-9</a:t>
            </a:r>
          </a:p>
        </p:txBody>
      </p:sp>
    </p:spTree>
    <p:extLst>
      <p:ext uri="{BB962C8B-B14F-4D97-AF65-F5344CB8AC3E}">
        <p14:creationId xmlns:p14="http://schemas.microsoft.com/office/powerpoint/2010/main" val="4059492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2046E629-A715-40AC-B10A-95AA352B69AA}"/>
              </a:ext>
            </a:extLst>
          </p:cNvPr>
          <p:cNvSpPr txBox="1"/>
          <p:nvPr/>
        </p:nvSpPr>
        <p:spPr>
          <a:xfrm>
            <a:off x="624254" y="1035677"/>
            <a:ext cx="3525715" cy="5324535"/>
          </a:xfrm>
          <a:prstGeom prst="rect">
            <a:avLst/>
          </a:prstGeom>
          <a:noFill/>
        </p:spPr>
        <p:txBody>
          <a:bodyPr wrap="square" rtlCol="0">
            <a:spAutoFit/>
          </a:bodyPr>
          <a:lstStyle/>
          <a:p>
            <a:pPr algn="l"/>
            <a:r>
              <a:rPr lang="en-US" sz="2000" b="1" dirty="0">
                <a:solidFill>
                  <a:srgbClr val="000000"/>
                </a:solidFill>
                <a:latin typeface="system-ui"/>
              </a:rPr>
              <a:t>1 Cor 12:8-10</a:t>
            </a:r>
            <a:endParaRPr lang="en-US" sz="2000" b="1" dirty="0">
              <a:solidFill>
                <a:srgbClr val="000000"/>
              </a:solidFill>
              <a:effectLst/>
              <a:latin typeface="system-ui"/>
            </a:endParaRPr>
          </a:p>
          <a:p>
            <a:pPr algn="l"/>
            <a:r>
              <a:rPr lang="en-US" sz="2000" dirty="0">
                <a:solidFill>
                  <a:srgbClr val="000000"/>
                </a:solidFill>
                <a:effectLst/>
                <a:latin typeface="system-ui"/>
              </a:rPr>
              <a:t>Word of Wisdom</a:t>
            </a:r>
          </a:p>
          <a:p>
            <a:pPr algn="l"/>
            <a:r>
              <a:rPr lang="en-US" sz="2000" dirty="0">
                <a:solidFill>
                  <a:srgbClr val="000000"/>
                </a:solidFill>
                <a:latin typeface="system-ui"/>
              </a:rPr>
              <a:t>Word of Knowledge</a:t>
            </a:r>
          </a:p>
          <a:p>
            <a:pPr algn="l"/>
            <a:r>
              <a:rPr lang="en-US" sz="2000" dirty="0">
                <a:solidFill>
                  <a:srgbClr val="000000"/>
                </a:solidFill>
                <a:effectLst/>
                <a:latin typeface="system-ui"/>
              </a:rPr>
              <a:t>Fait</a:t>
            </a:r>
            <a:r>
              <a:rPr lang="en-US" sz="2000" dirty="0">
                <a:solidFill>
                  <a:srgbClr val="000000"/>
                </a:solidFill>
                <a:latin typeface="system-ui"/>
              </a:rPr>
              <a:t>h</a:t>
            </a:r>
          </a:p>
          <a:p>
            <a:pPr algn="l"/>
            <a:r>
              <a:rPr lang="en-US" sz="2000" dirty="0">
                <a:solidFill>
                  <a:srgbClr val="000000"/>
                </a:solidFill>
                <a:effectLst/>
                <a:latin typeface="system-ui"/>
              </a:rPr>
              <a:t>Gi</a:t>
            </a:r>
            <a:r>
              <a:rPr lang="en-US" sz="2000" dirty="0">
                <a:solidFill>
                  <a:srgbClr val="000000"/>
                </a:solidFill>
                <a:latin typeface="system-ui"/>
              </a:rPr>
              <a:t>fts of Healings</a:t>
            </a:r>
          </a:p>
          <a:p>
            <a:pPr algn="l"/>
            <a:r>
              <a:rPr lang="en-US" sz="2000" dirty="0">
                <a:solidFill>
                  <a:srgbClr val="000000"/>
                </a:solidFill>
                <a:effectLst/>
                <a:latin typeface="system-ui"/>
              </a:rPr>
              <a:t>Miracles</a:t>
            </a:r>
          </a:p>
          <a:p>
            <a:pPr algn="l"/>
            <a:r>
              <a:rPr lang="en-US" sz="2000" dirty="0">
                <a:solidFill>
                  <a:srgbClr val="000000"/>
                </a:solidFill>
                <a:latin typeface="system-ui"/>
              </a:rPr>
              <a:t>Prophecy</a:t>
            </a:r>
          </a:p>
          <a:p>
            <a:pPr algn="l"/>
            <a:r>
              <a:rPr lang="en-US" sz="2000" dirty="0">
                <a:solidFill>
                  <a:srgbClr val="000000"/>
                </a:solidFill>
                <a:effectLst/>
                <a:latin typeface="system-ui"/>
              </a:rPr>
              <a:t>Distinguishing of </a:t>
            </a:r>
          </a:p>
          <a:p>
            <a:pPr algn="l">
              <a:tabLst>
                <a:tab pos="342900" algn="l"/>
              </a:tabLst>
            </a:pPr>
            <a:r>
              <a:rPr lang="en-US" sz="2000" dirty="0">
                <a:solidFill>
                  <a:srgbClr val="000000"/>
                </a:solidFill>
                <a:effectLst/>
                <a:latin typeface="system-ui"/>
              </a:rPr>
              <a:t>	Spirits</a:t>
            </a:r>
          </a:p>
          <a:p>
            <a:pPr algn="l"/>
            <a:r>
              <a:rPr lang="en-US" sz="2000" dirty="0">
                <a:solidFill>
                  <a:srgbClr val="000000"/>
                </a:solidFill>
                <a:latin typeface="system-ui"/>
              </a:rPr>
              <a:t>Tongues</a:t>
            </a:r>
          </a:p>
          <a:p>
            <a:pPr algn="l"/>
            <a:r>
              <a:rPr lang="en-US" sz="2000" dirty="0">
                <a:solidFill>
                  <a:srgbClr val="000000"/>
                </a:solidFill>
                <a:effectLst/>
                <a:latin typeface="system-ui"/>
              </a:rPr>
              <a:t>Interpretation of </a:t>
            </a:r>
          </a:p>
          <a:p>
            <a:pPr algn="l">
              <a:tabLst>
                <a:tab pos="342900" algn="l"/>
              </a:tabLst>
            </a:pPr>
            <a:r>
              <a:rPr lang="en-US" sz="2000" dirty="0">
                <a:solidFill>
                  <a:srgbClr val="000000"/>
                </a:solidFill>
                <a:effectLst/>
                <a:latin typeface="system-ui"/>
              </a:rPr>
              <a:t>	Tongues</a:t>
            </a:r>
          </a:p>
          <a:p>
            <a:r>
              <a:rPr lang="en-US" sz="2000" b="1" dirty="0">
                <a:solidFill>
                  <a:srgbClr val="000000"/>
                </a:solidFill>
                <a:latin typeface="system-ui"/>
              </a:rPr>
              <a:t>1 Cor 12:28</a:t>
            </a:r>
            <a:endParaRPr lang="en-US" sz="2000" b="1" dirty="0">
              <a:solidFill>
                <a:srgbClr val="000000"/>
              </a:solidFill>
              <a:effectLst/>
              <a:latin typeface="system-ui"/>
            </a:endParaRPr>
          </a:p>
          <a:p>
            <a:pPr algn="l"/>
            <a:r>
              <a:rPr lang="en-US" sz="2000" dirty="0">
                <a:solidFill>
                  <a:srgbClr val="000000"/>
                </a:solidFill>
                <a:effectLst/>
                <a:latin typeface="system-ui"/>
              </a:rPr>
              <a:t>Apostleship</a:t>
            </a:r>
          </a:p>
          <a:p>
            <a:pPr algn="l"/>
            <a:r>
              <a:rPr lang="en-US" sz="2000" dirty="0">
                <a:solidFill>
                  <a:srgbClr val="000000"/>
                </a:solidFill>
                <a:latin typeface="system-ui"/>
              </a:rPr>
              <a:t>Teaching</a:t>
            </a:r>
          </a:p>
          <a:p>
            <a:pPr algn="l"/>
            <a:r>
              <a:rPr lang="en-US" sz="2000" dirty="0">
                <a:solidFill>
                  <a:srgbClr val="000000"/>
                </a:solidFill>
                <a:effectLst/>
                <a:latin typeface="system-ui"/>
              </a:rPr>
              <a:t>Helps</a:t>
            </a:r>
          </a:p>
          <a:p>
            <a:pPr algn="l"/>
            <a:r>
              <a:rPr lang="en-US" sz="2000" dirty="0">
                <a:solidFill>
                  <a:srgbClr val="000000"/>
                </a:solidFill>
                <a:latin typeface="system-ui"/>
              </a:rPr>
              <a:t>Administration</a:t>
            </a:r>
            <a:endParaRPr lang="en-US" sz="2000" dirty="0">
              <a:solidFill>
                <a:srgbClr val="000000"/>
              </a:solidFill>
              <a:effectLst/>
              <a:latin typeface="system-ui"/>
            </a:endParaRPr>
          </a:p>
        </p:txBody>
      </p:sp>
      <p:sp>
        <p:nvSpPr>
          <p:cNvPr id="8" name="TextBox 7">
            <a:extLst>
              <a:ext uri="{FF2B5EF4-FFF2-40B4-BE49-F238E27FC236}">
                <a16:creationId xmlns:a16="http://schemas.microsoft.com/office/drawing/2014/main" id="{33FD2FC3-D606-481C-9097-3CC8FFBB1D0C}"/>
              </a:ext>
            </a:extLst>
          </p:cNvPr>
          <p:cNvSpPr txBox="1"/>
          <p:nvPr/>
        </p:nvSpPr>
        <p:spPr>
          <a:xfrm>
            <a:off x="483577" y="361922"/>
            <a:ext cx="8075442" cy="646331"/>
          </a:xfrm>
          <a:prstGeom prst="rect">
            <a:avLst/>
          </a:prstGeom>
          <a:noFill/>
        </p:spPr>
        <p:txBody>
          <a:bodyPr wrap="square" rtlCol="0">
            <a:spAutoFit/>
          </a:bodyPr>
          <a:lstStyle/>
          <a:p>
            <a:pPr algn="ctr"/>
            <a:r>
              <a:rPr lang="en-US" sz="3600" dirty="0">
                <a:latin typeface="Arial"/>
                <a:cs typeface="Arial"/>
              </a:rPr>
              <a:t>All the Lists of Spiritual Gifts</a:t>
            </a:r>
          </a:p>
        </p:txBody>
      </p:sp>
      <p:sp>
        <p:nvSpPr>
          <p:cNvPr id="7" name="TextBox 6">
            <a:extLst>
              <a:ext uri="{FF2B5EF4-FFF2-40B4-BE49-F238E27FC236}">
                <a16:creationId xmlns:a16="http://schemas.microsoft.com/office/drawing/2014/main" id="{C2A11329-C9C5-D1AC-0CCB-8009F9CA9C2F}"/>
              </a:ext>
            </a:extLst>
          </p:cNvPr>
          <p:cNvSpPr txBox="1"/>
          <p:nvPr/>
        </p:nvSpPr>
        <p:spPr>
          <a:xfrm>
            <a:off x="6097730" y="1024022"/>
            <a:ext cx="2883876" cy="3785652"/>
          </a:xfrm>
          <a:prstGeom prst="rect">
            <a:avLst/>
          </a:prstGeom>
          <a:noFill/>
        </p:spPr>
        <p:txBody>
          <a:bodyPr wrap="square" rtlCol="0">
            <a:spAutoFit/>
          </a:bodyPr>
          <a:lstStyle/>
          <a:p>
            <a:pPr algn="l"/>
            <a:r>
              <a:rPr lang="en-US" sz="2000" b="1" dirty="0">
                <a:solidFill>
                  <a:srgbClr val="000000"/>
                </a:solidFill>
                <a:effectLst/>
                <a:latin typeface="system-ui"/>
              </a:rPr>
              <a:t>Romans 12:6-8 </a:t>
            </a:r>
          </a:p>
          <a:p>
            <a:pPr algn="l"/>
            <a:r>
              <a:rPr lang="en-US" sz="2000" dirty="0">
                <a:solidFill>
                  <a:srgbClr val="000000"/>
                </a:solidFill>
                <a:effectLst/>
                <a:latin typeface="system-ui"/>
              </a:rPr>
              <a:t>Prophecy</a:t>
            </a:r>
          </a:p>
          <a:p>
            <a:pPr algn="l"/>
            <a:r>
              <a:rPr lang="en-US" sz="2000" dirty="0">
                <a:solidFill>
                  <a:srgbClr val="000000"/>
                </a:solidFill>
                <a:effectLst/>
                <a:latin typeface="system-ui"/>
              </a:rPr>
              <a:t>Service</a:t>
            </a:r>
          </a:p>
          <a:p>
            <a:pPr algn="l"/>
            <a:r>
              <a:rPr lang="en-US" sz="2000" dirty="0">
                <a:solidFill>
                  <a:srgbClr val="000000"/>
                </a:solidFill>
                <a:latin typeface="system-ui"/>
              </a:rPr>
              <a:t>Teaching</a:t>
            </a:r>
          </a:p>
          <a:p>
            <a:pPr algn="l"/>
            <a:r>
              <a:rPr lang="en-US" sz="2000" dirty="0">
                <a:solidFill>
                  <a:srgbClr val="000000"/>
                </a:solidFill>
                <a:effectLst/>
                <a:latin typeface="system-ui"/>
              </a:rPr>
              <a:t>Exhortation</a:t>
            </a:r>
          </a:p>
          <a:p>
            <a:pPr algn="l"/>
            <a:r>
              <a:rPr lang="en-US" sz="2000" dirty="0">
                <a:solidFill>
                  <a:srgbClr val="000000"/>
                </a:solidFill>
                <a:latin typeface="system-ui"/>
              </a:rPr>
              <a:t>Giving</a:t>
            </a:r>
          </a:p>
          <a:p>
            <a:pPr algn="l"/>
            <a:r>
              <a:rPr lang="en-US" sz="2000" dirty="0">
                <a:solidFill>
                  <a:srgbClr val="000000"/>
                </a:solidFill>
                <a:effectLst/>
                <a:latin typeface="system-ui"/>
              </a:rPr>
              <a:t>Leadership</a:t>
            </a:r>
          </a:p>
          <a:p>
            <a:pPr algn="l"/>
            <a:r>
              <a:rPr lang="en-US" sz="2000" dirty="0">
                <a:solidFill>
                  <a:srgbClr val="000000"/>
                </a:solidFill>
                <a:latin typeface="system-ui"/>
              </a:rPr>
              <a:t>Mercy</a:t>
            </a:r>
          </a:p>
          <a:p>
            <a:pPr algn="l"/>
            <a:endParaRPr lang="en-US" sz="2000" dirty="0">
              <a:solidFill>
                <a:srgbClr val="000000"/>
              </a:solidFill>
              <a:latin typeface="system-ui"/>
            </a:endParaRPr>
          </a:p>
          <a:p>
            <a:pPr algn="l"/>
            <a:r>
              <a:rPr lang="en-US" sz="2000" dirty="0">
                <a:solidFill>
                  <a:srgbClr val="000000"/>
                </a:solidFill>
                <a:latin typeface="system-ui"/>
              </a:rPr>
              <a:t>And…</a:t>
            </a:r>
          </a:p>
          <a:p>
            <a:pPr algn="l"/>
            <a:r>
              <a:rPr lang="en-US" sz="2000" b="1" dirty="0">
                <a:solidFill>
                  <a:srgbClr val="000000"/>
                </a:solidFill>
                <a:latin typeface="system-ui"/>
              </a:rPr>
              <a:t>Acts 15:32</a:t>
            </a:r>
          </a:p>
          <a:p>
            <a:pPr algn="l"/>
            <a:r>
              <a:rPr lang="en-US" sz="2000" dirty="0">
                <a:solidFill>
                  <a:srgbClr val="000000"/>
                </a:solidFill>
                <a:latin typeface="system-ui"/>
              </a:rPr>
              <a:t>Encouragement ?</a:t>
            </a:r>
          </a:p>
        </p:txBody>
      </p:sp>
      <p:sp>
        <p:nvSpPr>
          <p:cNvPr id="10" name="TextBox 9">
            <a:extLst>
              <a:ext uri="{FF2B5EF4-FFF2-40B4-BE49-F238E27FC236}">
                <a16:creationId xmlns:a16="http://schemas.microsoft.com/office/drawing/2014/main" id="{69B5B5DE-30B6-75D2-C7C9-BAC70DCDE3ED}"/>
              </a:ext>
            </a:extLst>
          </p:cNvPr>
          <p:cNvSpPr txBox="1"/>
          <p:nvPr/>
        </p:nvSpPr>
        <p:spPr>
          <a:xfrm>
            <a:off x="3611933" y="1024022"/>
            <a:ext cx="2191544" cy="3785652"/>
          </a:xfrm>
          <a:prstGeom prst="rect">
            <a:avLst/>
          </a:prstGeom>
          <a:noFill/>
        </p:spPr>
        <p:txBody>
          <a:bodyPr wrap="square" rtlCol="0">
            <a:spAutoFit/>
          </a:bodyPr>
          <a:lstStyle/>
          <a:p>
            <a:pPr algn="l"/>
            <a:r>
              <a:rPr lang="en-US" sz="2000" b="1" dirty="0">
                <a:solidFill>
                  <a:srgbClr val="000000"/>
                </a:solidFill>
                <a:effectLst/>
                <a:latin typeface="system-ui"/>
              </a:rPr>
              <a:t>1 Peter 4:11</a:t>
            </a:r>
          </a:p>
          <a:p>
            <a:pPr algn="l"/>
            <a:r>
              <a:rPr lang="en-US" sz="2000" dirty="0">
                <a:solidFill>
                  <a:srgbClr val="000000"/>
                </a:solidFill>
                <a:latin typeface="system-ui"/>
              </a:rPr>
              <a:t>Hospitality </a:t>
            </a:r>
            <a:r>
              <a:rPr lang="en-US" sz="2000" b="1" dirty="0">
                <a:solidFill>
                  <a:srgbClr val="000000"/>
                </a:solidFill>
                <a:latin typeface="system-ui"/>
              </a:rPr>
              <a:t>Speaking**</a:t>
            </a:r>
          </a:p>
          <a:p>
            <a:pPr algn="l"/>
            <a:r>
              <a:rPr lang="en-US" sz="2000" dirty="0">
                <a:solidFill>
                  <a:srgbClr val="000000"/>
                </a:solidFill>
                <a:effectLst/>
                <a:latin typeface="system-ui"/>
              </a:rPr>
              <a:t>Serving (Same as Helps, I think.)</a:t>
            </a:r>
          </a:p>
          <a:p>
            <a:pPr algn="l"/>
            <a:endParaRPr lang="en-US" sz="2000" dirty="0">
              <a:solidFill>
                <a:srgbClr val="000000"/>
              </a:solidFill>
              <a:latin typeface="system-ui"/>
            </a:endParaRPr>
          </a:p>
          <a:p>
            <a:pPr algn="l"/>
            <a:r>
              <a:rPr lang="en-US" sz="2000" b="1" dirty="0">
                <a:solidFill>
                  <a:srgbClr val="000000"/>
                </a:solidFill>
                <a:effectLst/>
                <a:latin typeface="system-ui"/>
              </a:rPr>
              <a:t>Ephesians 4:11</a:t>
            </a:r>
          </a:p>
          <a:p>
            <a:pPr algn="l"/>
            <a:r>
              <a:rPr lang="en-US" sz="2000" b="1" dirty="0">
                <a:solidFill>
                  <a:srgbClr val="000000"/>
                </a:solidFill>
                <a:latin typeface="system-ui"/>
              </a:rPr>
              <a:t>Apostles</a:t>
            </a:r>
          </a:p>
          <a:p>
            <a:pPr algn="l"/>
            <a:r>
              <a:rPr lang="en-US" sz="2000" b="1" dirty="0">
                <a:solidFill>
                  <a:srgbClr val="000000"/>
                </a:solidFill>
                <a:effectLst/>
                <a:latin typeface="system-ui"/>
              </a:rPr>
              <a:t>Prophets</a:t>
            </a:r>
          </a:p>
          <a:p>
            <a:pPr algn="l"/>
            <a:r>
              <a:rPr lang="en-US" sz="2000" dirty="0">
                <a:solidFill>
                  <a:srgbClr val="000000"/>
                </a:solidFill>
                <a:latin typeface="system-ui"/>
              </a:rPr>
              <a:t>Evangelists</a:t>
            </a:r>
          </a:p>
          <a:p>
            <a:pPr algn="l"/>
            <a:r>
              <a:rPr lang="en-US" sz="2000" dirty="0">
                <a:solidFill>
                  <a:srgbClr val="000000"/>
                </a:solidFill>
                <a:effectLst/>
                <a:latin typeface="system-ui"/>
              </a:rPr>
              <a:t>Pastors</a:t>
            </a:r>
          </a:p>
          <a:p>
            <a:pPr algn="l"/>
            <a:r>
              <a:rPr lang="en-US" sz="2000" b="1" dirty="0">
                <a:solidFill>
                  <a:srgbClr val="000000"/>
                </a:solidFill>
                <a:effectLst/>
                <a:latin typeface="system-ui"/>
              </a:rPr>
              <a:t>Teachers</a:t>
            </a:r>
          </a:p>
        </p:txBody>
      </p:sp>
      <p:cxnSp>
        <p:nvCxnSpPr>
          <p:cNvPr id="11" name="Straight Connector 10">
            <a:extLst>
              <a:ext uri="{FF2B5EF4-FFF2-40B4-BE49-F238E27FC236}">
                <a16:creationId xmlns:a16="http://schemas.microsoft.com/office/drawing/2014/main" id="{DEB6C6C3-9F58-D867-2C42-4FDBA5868A6F}"/>
              </a:ext>
            </a:extLst>
          </p:cNvPr>
          <p:cNvCxnSpPr>
            <a:cxnSpLocks/>
          </p:cNvCxnSpPr>
          <p:nvPr/>
        </p:nvCxnSpPr>
        <p:spPr>
          <a:xfrm flipV="1">
            <a:off x="1809750" y="4629150"/>
            <a:ext cx="1802183" cy="88582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DA430346-CBCE-7763-8A0C-AED238A6DB66}"/>
              </a:ext>
            </a:extLst>
          </p:cNvPr>
          <p:cNvCxnSpPr>
            <a:cxnSpLocks/>
          </p:cNvCxnSpPr>
          <p:nvPr/>
        </p:nvCxnSpPr>
        <p:spPr>
          <a:xfrm flipV="1">
            <a:off x="2078768" y="3400425"/>
            <a:ext cx="1508657" cy="174160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7CE0EF75-A63C-F9B9-6872-1F2C78D8FE1C}"/>
              </a:ext>
            </a:extLst>
          </p:cNvPr>
          <p:cNvCxnSpPr>
            <a:cxnSpLocks/>
          </p:cNvCxnSpPr>
          <p:nvPr/>
        </p:nvCxnSpPr>
        <p:spPr>
          <a:xfrm>
            <a:off x="2363386" y="3150305"/>
            <a:ext cx="1224039" cy="52442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48876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2046E629-A715-40AC-B10A-95AA352B69AA}"/>
              </a:ext>
            </a:extLst>
          </p:cNvPr>
          <p:cNvSpPr txBox="1"/>
          <p:nvPr/>
        </p:nvSpPr>
        <p:spPr>
          <a:xfrm>
            <a:off x="624254" y="1225032"/>
            <a:ext cx="3595321" cy="4154984"/>
          </a:xfrm>
          <a:prstGeom prst="rect">
            <a:avLst/>
          </a:prstGeom>
          <a:noFill/>
        </p:spPr>
        <p:txBody>
          <a:bodyPr wrap="square" rtlCol="0">
            <a:spAutoFit/>
          </a:bodyPr>
          <a:lstStyle/>
          <a:p>
            <a:r>
              <a:rPr lang="en-US" sz="2400" dirty="0">
                <a:solidFill>
                  <a:srgbClr val="000000"/>
                </a:solidFill>
                <a:effectLst/>
                <a:latin typeface="system-ui"/>
              </a:rPr>
              <a:t>Apostleship</a:t>
            </a:r>
          </a:p>
          <a:p>
            <a:r>
              <a:rPr lang="en-US" sz="2400" dirty="0">
                <a:solidFill>
                  <a:srgbClr val="000000"/>
                </a:solidFill>
                <a:latin typeface="system-ui"/>
              </a:rPr>
              <a:t>Prophecy</a:t>
            </a:r>
          </a:p>
          <a:p>
            <a:r>
              <a:rPr lang="en-US" sz="2400" dirty="0">
                <a:solidFill>
                  <a:srgbClr val="000000"/>
                </a:solidFill>
                <a:latin typeface="system-ui"/>
              </a:rPr>
              <a:t>Teaching</a:t>
            </a:r>
          </a:p>
          <a:p>
            <a:r>
              <a:rPr lang="en-US" sz="2400" dirty="0">
                <a:solidFill>
                  <a:srgbClr val="000000"/>
                </a:solidFill>
                <a:latin typeface="system-ui"/>
              </a:rPr>
              <a:t>Miracles</a:t>
            </a:r>
          </a:p>
          <a:p>
            <a:r>
              <a:rPr lang="en-US" sz="2400" dirty="0">
                <a:solidFill>
                  <a:srgbClr val="000000"/>
                </a:solidFill>
                <a:latin typeface="system-ui"/>
              </a:rPr>
              <a:t>Healings</a:t>
            </a:r>
          </a:p>
          <a:p>
            <a:r>
              <a:rPr lang="en-US" sz="2400" dirty="0">
                <a:solidFill>
                  <a:srgbClr val="000000"/>
                </a:solidFill>
                <a:effectLst/>
                <a:latin typeface="system-ui"/>
              </a:rPr>
              <a:t>Helps/Serving</a:t>
            </a:r>
          </a:p>
          <a:p>
            <a:r>
              <a:rPr lang="en-US" sz="2400" dirty="0">
                <a:solidFill>
                  <a:srgbClr val="000000"/>
                </a:solidFill>
                <a:latin typeface="system-ui"/>
              </a:rPr>
              <a:t>Administration</a:t>
            </a:r>
          </a:p>
          <a:p>
            <a:r>
              <a:rPr lang="en-US" sz="2400" dirty="0">
                <a:solidFill>
                  <a:srgbClr val="000000"/>
                </a:solidFill>
                <a:effectLst/>
                <a:latin typeface="system-ui"/>
              </a:rPr>
              <a:t>Tongues</a:t>
            </a:r>
          </a:p>
          <a:p>
            <a:r>
              <a:rPr lang="en-US" sz="2400" dirty="0">
                <a:solidFill>
                  <a:srgbClr val="000000"/>
                </a:solidFill>
                <a:effectLst/>
                <a:latin typeface="system-ui"/>
              </a:rPr>
              <a:t>Interpretation of Tongues</a:t>
            </a:r>
          </a:p>
          <a:p>
            <a:pPr algn="l"/>
            <a:r>
              <a:rPr lang="en-US" sz="2400" dirty="0">
                <a:solidFill>
                  <a:srgbClr val="000000"/>
                </a:solidFill>
                <a:effectLst/>
                <a:latin typeface="system-ui"/>
              </a:rPr>
              <a:t>Word of Wisdom</a:t>
            </a:r>
          </a:p>
          <a:p>
            <a:pPr algn="l"/>
            <a:r>
              <a:rPr lang="en-US" sz="2400" dirty="0">
                <a:solidFill>
                  <a:srgbClr val="000000"/>
                </a:solidFill>
                <a:latin typeface="system-ui"/>
              </a:rPr>
              <a:t>Word of Knowledge</a:t>
            </a:r>
          </a:p>
        </p:txBody>
      </p:sp>
      <p:sp>
        <p:nvSpPr>
          <p:cNvPr id="9" name="TextBox 8">
            <a:extLst>
              <a:ext uri="{FF2B5EF4-FFF2-40B4-BE49-F238E27FC236}">
                <a16:creationId xmlns:a16="http://schemas.microsoft.com/office/drawing/2014/main" id="{115A94E3-1D92-BF75-CDA3-8C78D030254E}"/>
              </a:ext>
            </a:extLst>
          </p:cNvPr>
          <p:cNvSpPr txBox="1"/>
          <p:nvPr/>
        </p:nvSpPr>
        <p:spPr>
          <a:xfrm>
            <a:off x="483577" y="361922"/>
            <a:ext cx="8075442" cy="646331"/>
          </a:xfrm>
          <a:prstGeom prst="rect">
            <a:avLst/>
          </a:prstGeom>
          <a:noFill/>
        </p:spPr>
        <p:txBody>
          <a:bodyPr wrap="square" rtlCol="0">
            <a:spAutoFit/>
          </a:bodyPr>
          <a:lstStyle/>
          <a:p>
            <a:pPr algn="ctr"/>
            <a:r>
              <a:rPr lang="en-US" sz="3600" dirty="0">
                <a:latin typeface="Arial"/>
                <a:cs typeface="Arial"/>
              </a:rPr>
              <a:t>The List of All Spiritual Gifts</a:t>
            </a:r>
          </a:p>
        </p:txBody>
      </p:sp>
      <p:sp>
        <p:nvSpPr>
          <p:cNvPr id="11" name="TextBox 10">
            <a:extLst>
              <a:ext uri="{FF2B5EF4-FFF2-40B4-BE49-F238E27FC236}">
                <a16:creationId xmlns:a16="http://schemas.microsoft.com/office/drawing/2014/main" id="{06E8343B-52FB-AFF1-AEA9-0C8BECB4A328}"/>
              </a:ext>
            </a:extLst>
          </p:cNvPr>
          <p:cNvSpPr txBox="1"/>
          <p:nvPr/>
        </p:nvSpPr>
        <p:spPr>
          <a:xfrm>
            <a:off x="4461084" y="1225032"/>
            <a:ext cx="3501816" cy="4154984"/>
          </a:xfrm>
          <a:prstGeom prst="rect">
            <a:avLst/>
          </a:prstGeom>
          <a:noFill/>
        </p:spPr>
        <p:txBody>
          <a:bodyPr wrap="square" rtlCol="0">
            <a:spAutoFit/>
          </a:bodyPr>
          <a:lstStyle/>
          <a:p>
            <a:pPr algn="l"/>
            <a:r>
              <a:rPr lang="en-US" sz="2400" dirty="0">
                <a:solidFill>
                  <a:srgbClr val="000000"/>
                </a:solidFill>
                <a:effectLst/>
                <a:latin typeface="system-ui"/>
              </a:rPr>
              <a:t>Faith</a:t>
            </a:r>
          </a:p>
          <a:p>
            <a:pPr algn="l"/>
            <a:r>
              <a:rPr lang="en-US" sz="2400" dirty="0">
                <a:solidFill>
                  <a:srgbClr val="000000"/>
                </a:solidFill>
                <a:effectLst/>
                <a:latin typeface="system-ui"/>
              </a:rPr>
              <a:t>Distinguishing of Spirits</a:t>
            </a:r>
          </a:p>
          <a:p>
            <a:pPr algn="l"/>
            <a:r>
              <a:rPr lang="en-US" sz="2400" dirty="0">
                <a:solidFill>
                  <a:srgbClr val="000000"/>
                </a:solidFill>
                <a:latin typeface="system-ui"/>
              </a:rPr>
              <a:t>Hospitality </a:t>
            </a:r>
          </a:p>
          <a:p>
            <a:pPr algn="l"/>
            <a:r>
              <a:rPr lang="en-US" sz="2400" dirty="0">
                <a:solidFill>
                  <a:srgbClr val="000000"/>
                </a:solidFill>
                <a:latin typeface="system-ui"/>
              </a:rPr>
              <a:t>Speaking</a:t>
            </a:r>
          </a:p>
          <a:p>
            <a:pPr algn="l"/>
            <a:r>
              <a:rPr lang="en-US" sz="2400" dirty="0">
                <a:solidFill>
                  <a:srgbClr val="000000"/>
                </a:solidFill>
                <a:latin typeface="system-ui"/>
              </a:rPr>
              <a:t>Evangelism</a:t>
            </a:r>
          </a:p>
          <a:p>
            <a:pPr algn="l"/>
            <a:r>
              <a:rPr lang="en-US" sz="2400" dirty="0">
                <a:solidFill>
                  <a:srgbClr val="000000"/>
                </a:solidFill>
                <a:effectLst/>
                <a:latin typeface="system-ui"/>
              </a:rPr>
              <a:t>Pastoring</a:t>
            </a:r>
          </a:p>
          <a:p>
            <a:pPr algn="l"/>
            <a:r>
              <a:rPr lang="en-US" sz="2400" dirty="0">
                <a:solidFill>
                  <a:srgbClr val="000000"/>
                </a:solidFill>
                <a:effectLst/>
                <a:latin typeface="system-ui"/>
              </a:rPr>
              <a:t>Exhortation</a:t>
            </a:r>
          </a:p>
          <a:p>
            <a:pPr algn="l"/>
            <a:r>
              <a:rPr lang="en-US" sz="2400" dirty="0">
                <a:solidFill>
                  <a:srgbClr val="000000"/>
                </a:solidFill>
                <a:latin typeface="system-ui"/>
              </a:rPr>
              <a:t>Giving</a:t>
            </a:r>
          </a:p>
          <a:p>
            <a:pPr algn="l"/>
            <a:r>
              <a:rPr lang="en-US" sz="2400" dirty="0">
                <a:solidFill>
                  <a:srgbClr val="000000"/>
                </a:solidFill>
                <a:effectLst/>
                <a:latin typeface="system-ui"/>
              </a:rPr>
              <a:t>Leadership</a:t>
            </a:r>
          </a:p>
          <a:p>
            <a:pPr algn="l"/>
            <a:r>
              <a:rPr lang="en-US" sz="2400" dirty="0">
                <a:solidFill>
                  <a:srgbClr val="000000"/>
                </a:solidFill>
                <a:latin typeface="system-ui"/>
              </a:rPr>
              <a:t>Mercy</a:t>
            </a:r>
          </a:p>
          <a:p>
            <a:pPr algn="l"/>
            <a:r>
              <a:rPr lang="en-US" sz="2400" dirty="0">
                <a:solidFill>
                  <a:srgbClr val="000000"/>
                </a:solidFill>
                <a:latin typeface="system-ui"/>
              </a:rPr>
              <a:t>Encouragement</a:t>
            </a:r>
            <a:endParaRPr lang="en-US" sz="2400" dirty="0">
              <a:solidFill>
                <a:srgbClr val="000000"/>
              </a:solidFill>
              <a:effectLst/>
              <a:latin typeface="system-ui"/>
            </a:endParaRPr>
          </a:p>
        </p:txBody>
      </p:sp>
      <p:sp>
        <p:nvSpPr>
          <p:cNvPr id="12" name="TextBox 11">
            <a:extLst>
              <a:ext uri="{FF2B5EF4-FFF2-40B4-BE49-F238E27FC236}">
                <a16:creationId xmlns:a16="http://schemas.microsoft.com/office/drawing/2014/main" id="{EBE8AB5D-90A7-7DE3-DF4E-38696AB01507}"/>
              </a:ext>
            </a:extLst>
          </p:cNvPr>
          <p:cNvSpPr txBox="1"/>
          <p:nvPr/>
        </p:nvSpPr>
        <p:spPr>
          <a:xfrm>
            <a:off x="568360" y="5554431"/>
            <a:ext cx="7905875" cy="484748"/>
          </a:xfrm>
          <a:prstGeom prst="rect">
            <a:avLst/>
          </a:prstGeom>
          <a:noFill/>
        </p:spPr>
        <p:txBody>
          <a:bodyPr wrap="square" rtlCol="0">
            <a:spAutoFit/>
          </a:bodyPr>
          <a:lstStyle/>
          <a:p>
            <a:pPr algn="l"/>
            <a:r>
              <a:rPr lang="en-US" sz="2550" b="1" dirty="0">
                <a:solidFill>
                  <a:srgbClr val="000000"/>
                </a:solidFill>
                <a:effectLst/>
                <a:latin typeface="system-ui"/>
              </a:rPr>
              <a:t>But earnestly desire the greater gifts.</a:t>
            </a:r>
          </a:p>
        </p:txBody>
      </p:sp>
    </p:spTree>
    <p:extLst>
      <p:ext uri="{BB962C8B-B14F-4D97-AF65-F5344CB8AC3E}">
        <p14:creationId xmlns:p14="http://schemas.microsoft.com/office/powerpoint/2010/main" val="3391467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3E1617DE-D4EB-4EA3-E7A9-CCC2386B6BF2}"/>
              </a:ext>
            </a:extLst>
          </p:cNvPr>
          <p:cNvSpPr txBox="1"/>
          <p:nvPr/>
        </p:nvSpPr>
        <p:spPr>
          <a:xfrm>
            <a:off x="617284" y="189376"/>
            <a:ext cx="7905876" cy="646331"/>
          </a:xfrm>
          <a:prstGeom prst="rect">
            <a:avLst/>
          </a:prstGeom>
          <a:noFill/>
        </p:spPr>
        <p:txBody>
          <a:bodyPr wrap="square" rtlCol="0">
            <a:spAutoFit/>
          </a:bodyPr>
          <a:lstStyle/>
          <a:p>
            <a:pPr algn="ctr"/>
            <a:r>
              <a:rPr lang="en-US" sz="3600" dirty="0">
                <a:latin typeface="Arial"/>
                <a:cs typeface="Arial"/>
              </a:rPr>
              <a:t>Challenges</a:t>
            </a:r>
          </a:p>
        </p:txBody>
      </p:sp>
      <p:sp>
        <p:nvSpPr>
          <p:cNvPr id="3" name="TextBox 2">
            <a:extLst>
              <a:ext uri="{FF2B5EF4-FFF2-40B4-BE49-F238E27FC236}">
                <a16:creationId xmlns:a16="http://schemas.microsoft.com/office/drawing/2014/main" id="{56C69F98-2E7E-DD61-6DBE-B4415C509CD9}"/>
              </a:ext>
            </a:extLst>
          </p:cNvPr>
          <p:cNvSpPr txBox="1"/>
          <p:nvPr/>
        </p:nvSpPr>
        <p:spPr>
          <a:xfrm>
            <a:off x="268941" y="753539"/>
            <a:ext cx="8606117" cy="6894195"/>
          </a:xfrm>
          <a:prstGeom prst="rect">
            <a:avLst/>
          </a:prstGeom>
          <a:noFill/>
        </p:spPr>
        <p:txBody>
          <a:bodyPr wrap="square" rtlCol="0">
            <a:spAutoFit/>
          </a:bodyPr>
          <a:lstStyle/>
          <a:p>
            <a:pPr marL="457200" indent="-457200">
              <a:buFont typeface="Arial" panose="020B0604020202020204" pitchFamily="34" charset="0"/>
              <a:buChar char="•"/>
            </a:pPr>
            <a:r>
              <a:rPr lang="en-US" sz="3400" dirty="0">
                <a:solidFill>
                  <a:srgbClr val="000000"/>
                </a:solidFill>
                <a:latin typeface="system-ui"/>
              </a:rPr>
              <a:t>By all means, be filled with the Holy Spirit</a:t>
            </a:r>
          </a:p>
          <a:p>
            <a:pPr marL="457200" indent="-457200">
              <a:buFont typeface="Arial" panose="020B0604020202020204" pitchFamily="34" charset="0"/>
              <a:buChar char="•"/>
            </a:pPr>
            <a:r>
              <a:rPr lang="en-US" sz="3400" dirty="0">
                <a:solidFill>
                  <a:srgbClr val="000000"/>
                </a:solidFill>
                <a:latin typeface="system-ui"/>
              </a:rPr>
              <a:t>Being filled with the Holy Spirit is for you, and for everyone</a:t>
            </a:r>
          </a:p>
          <a:p>
            <a:pPr marL="457200" indent="-457200">
              <a:buFont typeface="Arial" panose="020B0604020202020204" pitchFamily="34" charset="0"/>
              <a:buChar char="•"/>
            </a:pPr>
            <a:r>
              <a:rPr lang="en-US" sz="3400" dirty="0">
                <a:solidFill>
                  <a:srgbClr val="000000"/>
                </a:solidFill>
                <a:latin typeface="system-ui"/>
              </a:rPr>
              <a:t>Adopt the Path of Presence as a routine practice for your life: Thanks, Praise, </a:t>
            </a:r>
            <a:r>
              <a:rPr lang="en-US" sz="3400" b="1" dirty="0">
                <a:solidFill>
                  <a:srgbClr val="000000"/>
                </a:solidFill>
                <a:latin typeface="system-ui"/>
              </a:rPr>
              <a:t>Presence</a:t>
            </a:r>
            <a:r>
              <a:rPr lang="en-US" sz="3400" dirty="0">
                <a:solidFill>
                  <a:srgbClr val="000000"/>
                </a:solidFill>
                <a:latin typeface="system-ui"/>
              </a:rPr>
              <a:t>, Joy, Strength</a:t>
            </a:r>
          </a:p>
          <a:p>
            <a:pPr marL="457200" indent="-457200">
              <a:buFont typeface="Arial" panose="020B0604020202020204" pitchFamily="34" charset="0"/>
              <a:buChar char="•"/>
            </a:pPr>
            <a:r>
              <a:rPr lang="en-US" sz="3400" dirty="0">
                <a:solidFill>
                  <a:srgbClr val="000000"/>
                </a:solidFill>
                <a:latin typeface="system-ui"/>
              </a:rPr>
              <a:t>Spiritual Gifts are for you, and for everyone</a:t>
            </a:r>
          </a:p>
          <a:p>
            <a:pPr marL="457200" indent="-457200">
              <a:buFont typeface="Arial" panose="020B0604020202020204" pitchFamily="34" charset="0"/>
              <a:buChar char="•"/>
            </a:pPr>
            <a:r>
              <a:rPr lang="en-US" sz="3400" dirty="0">
                <a:solidFill>
                  <a:srgbClr val="000000"/>
                </a:solidFill>
                <a:latin typeface="system-ui"/>
              </a:rPr>
              <a:t>You’ll like yours and be glad about it</a:t>
            </a:r>
          </a:p>
          <a:p>
            <a:pPr marL="457200" indent="-457200">
              <a:buFont typeface="Arial" panose="020B0604020202020204" pitchFamily="34" charset="0"/>
              <a:buChar char="•"/>
            </a:pPr>
            <a:r>
              <a:rPr lang="en-US" sz="3400" dirty="0">
                <a:solidFill>
                  <a:srgbClr val="000000"/>
                </a:solidFill>
                <a:latin typeface="system-ui"/>
              </a:rPr>
              <a:t>Come and receive blessing through prayer</a:t>
            </a:r>
          </a:p>
          <a:p>
            <a:pPr marL="457200" indent="-457200">
              <a:buFont typeface="Arial" panose="020B0604020202020204" pitchFamily="34" charset="0"/>
              <a:buChar char="•"/>
            </a:pPr>
            <a:endParaRPr lang="en-US" sz="3400" dirty="0">
              <a:solidFill>
                <a:srgbClr val="000000"/>
              </a:solidFill>
              <a:latin typeface="system-ui"/>
            </a:endParaRPr>
          </a:p>
          <a:p>
            <a:pPr marL="457200" indent="-457200">
              <a:buFont typeface="Arial" panose="020B0604020202020204" pitchFamily="34" charset="0"/>
              <a:buChar char="•"/>
            </a:pPr>
            <a:endParaRPr lang="en-US" sz="3400" dirty="0">
              <a:solidFill>
                <a:srgbClr val="000000"/>
              </a:solidFill>
              <a:latin typeface="system-ui"/>
            </a:endParaRPr>
          </a:p>
          <a:p>
            <a:pPr marL="457200" indent="-457200">
              <a:buFont typeface="Arial" panose="020B0604020202020204" pitchFamily="34" charset="0"/>
              <a:buChar char="•"/>
            </a:pPr>
            <a:endParaRPr lang="en-US" sz="3400" dirty="0">
              <a:solidFill>
                <a:srgbClr val="000000"/>
              </a:solidFill>
              <a:latin typeface="system-ui"/>
            </a:endParaRPr>
          </a:p>
          <a:p>
            <a:pPr algn="ctr"/>
            <a:r>
              <a:rPr lang="en-US" sz="3400" dirty="0">
                <a:solidFill>
                  <a:srgbClr val="000000"/>
                </a:solidFill>
                <a:latin typeface="system-ui"/>
              </a:rPr>
              <a:t>Go Love!</a:t>
            </a:r>
            <a:endParaRPr lang="en-US" sz="3400" i="0" dirty="0">
              <a:solidFill>
                <a:srgbClr val="000000"/>
              </a:solidFill>
              <a:effectLst/>
              <a:latin typeface="system-ui"/>
            </a:endParaRPr>
          </a:p>
        </p:txBody>
      </p:sp>
    </p:spTree>
    <p:extLst>
      <p:ext uri="{BB962C8B-B14F-4D97-AF65-F5344CB8AC3E}">
        <p14:creationId xmlns:p14="http://schemas.microsoft.com/office/powerpoint/2010/main" val="314211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5125DBC6-9F49-492B-B9A0-25E627A18736}"/>
              </a:ext>
            </a:extLst>
          </p:cNvPr>
          <p:cNvSpPr txBox="1"/>
          <p:nvPr/>
        </p:nvSpPr>
        <p:spPr>
          <a:xfrm>
            <a:off x="584981" y="774864"/>
            <a:ext cx="7905875" cy="5416868"/>
          </a:xfrm>
          <a:prstGeom prst="rect">
            <a:avLst/>
          </a:prstGeom>
          <a:noFill/>
        </p:spPr>
        <p:txBody>
          <a:bodyPr wrap="square" rtlCol="0">
            <a:spAutoFit/>
          </a:bodyPr>
          <a:lstStyle/>
          <a:p>
            <a:pPr>
              <a:buSzPct val="86000"/>
            </a:pPr>
            <a:r>
              <a:rPr lang="en-US" sz="2800" i="0" dirty="0">
                <a:solidFill>
                  <a:srgbClr val="000000"/>
                </a:solidFill>
                <a:effectLst/>
                <a:latin typeface="system-ui"/>
              </a:rPr>
              <a:t>I keep asking that the God of our Lord Jesus Christ…</a:t>
            </a:r>
          </a:p>
          <a:p>
            <a:pPr>
              <a:buSzPct val="86000"/>
            </a:pPr>
            <a:r>
              <a:rPr lang="en-US" sz="2800" i="0" dirty="0">
                <a:solidFill>
                  <a:srgbClr val="000000"/>
                </a:solidFill>
                <a:effectLst/>
                <a:latin typeface="system-ui"/>
              </a:rPr>
              <a:t>may give you the Spirit of wisdom and revelation, so that you may [know]:</a:t>
            </a:r>
          </a:p>
          <a:p>
            <a:pPr marL="457200" indent="-457200">
              <a:buSzPct val="86000"/>
              <a:buFont typeface="Arial" panose="020B0604020202020204" pitchFamily="34" charset="0"/>
              <a:buChar char="•"/>
            </a:pPr>
            <a:r>
              <a:rPr lang="en-US" sz="2800" b="1" dirty="0">
                <a:solidFill>
                  <a:srgbClr val="000000"/>
                </a:solidFill>
                <a:latin typeface="system-ui"/>
              </a:rPr>
              <a:t>His incomparably great power for us who believe. </a:t>
            </a:r>
            <a:r>
              <a:rPr lang="en-US" sz="2800" b="1" i="0" dirty="0">
                <a:solidFill>
                  <a:srgbClr val="000000"/>
                </a:solidFill>
                <a:effectLst/>
                <a:latin typeface="system-ui"/>
              </a:rPr>
              <a:t>That power is the same as the mighty strength he exerted when he raised Christ from the dead.</a:t>
            </a:r>
          </a:p>
          <a:p>
            <a:pPr algn="l"/>
            <a:endParaRPr lang="en-US" sz="1000" b="1" dirty="0">
              <a:solidFill>
                <a:srgbClr val="000000"/>
              </a:solidFill>
              <a:latin typeface="system-ui"/>
            </a:endParaRPr>
          </a:p>
          <a:p>
            <a:pPr algn="l"/>
            <a:r>
              <a:rPr lang="en-US" sz="2800" dirty="0">
                <a:solidFill>
                  <a:srgbClr val="000000"/>
                </a:solidFill>
                <a:latin typeface="system-ui"/>
              </a:rPr>
              <a:t>He has power to:</a:t>
            </a:r>
          </a:p>
          <a:p>
            <a:pPr marL="457200" indent="-457200" algn="l">
              <a:buFont typeface="Arial" panose="020B0604020202020204" pitchFamily="34" charset="0"/>
              <a:buChar char="•"/>
            </a:pPr>
            <a:r>
              <a:rPr lang="en-US" sz="2800" dirty="0">
                <a:solidFill>
                  <a:srgbClr val="000000"/>
                </a:solidFill>
                <a:latin typeface="system-ui"/>
              </a:rPr>
              <a:t>Transform your mind and spirit</a:t>
            </a:r>
          </a:p>
          <a:p>
            <a:pPr marL="457200" indent="-457200" algn="l">
              <a:buFont typeface="Arial" panose="020B0604020202020204" pitchFamily="34" charset="0"/>
              <a:buChar char="•"/>
            </a:pPr>
            <a:r>
              <a:rPr lang="en-US" sz="2800" b="1" dirty="0">
                <a:solidFill>
                  <a:srgbClr val="000000"/>
                </a:solidFill>
                <a:latin typeface="system-ui"/>
              </a:rPr>
              <a:t>Fill you with His Spirit and move with power through you in ministry to others</a:t>
            </a:r>
          </a:p>
          <a:p>
            <a:pPr marL="457200" indent="-457200" algn="l">
              <a:buFont typeface="Arial" panose="020B0604020202020204" pitchFamily="34" charset="0"/>
              <a:buChar char="•"/>
            </a:pPr>
            <a:r>
              <a:rPr lang="en-US" sz="2800" dirty="0">
                <a:solidFill>
                  <a:srgbClr val="000000"/>
                </a:solidFill>
                <a:latin typeface="system-ui"/>
              </a:rPr>
              <a:t>Raise you from the dead and bring you home</a:t>
            </a:r>
          </a:p>
        </p:txBody>
      </p:sp>
      <p:sp>
        <p:nvSpPr>
          <p:cNvPr id="2" name="TextBox 1">
            <a:extLst>
              <a:ext uri="{FF2B5EF4-FFF2-40B4-BE49-F238E27FC236}">
                <a16:creationId xmlns:a16="http://schemas.microsoft.com/office/drawing/2014/main" id="{0EC8FE27-C6EA-4238-AD9A-73DF4ED590A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His Incomparably Great Power</a:t>
            </a:r>
          </a:p>
        </p:txBody>
      </p:sp>
    </p:spTree>
    <p:extLst>
      <p:ext uri="{BB962C8B-B14F-4D97-AF65-F5344CB8AC3E}">
        <p14:creationId xmlns:p14="http://schemas.microsoft.com/office/powerpoint/2010/main" val="2600052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Be Filled with the Holy Spirit</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4385816"/>
          </a:xfrm>
          <a:prstGeom prst="rect">
            <a:avLst/>
          </a:prstGeom>
          <a:noFill/>
        </p:spPr>
        <p:txBody>
          <a:bodyPr wrap="square" rtlCol="0">
            <a:spAutoFit/>
          </a:bodyPr>
          <a:lstStyle/>
          <a:p>
            <a:pPr algn="l"/>
            <a:r>
              <a:rPr lang="en-US" sz="3100" b="0" i="0" dirty="0">
                <a:solidFill>
                  <a:srgbClr val="000000"/>
                </a:solidFill>
                <a:effectLst/>
                <a:latin typeface="system-ui"/>
              </a:rPr>
              <a:t>Therefore do not be foolish, but understand what the Lord’s will is. Do not get drunk on wine, which leads to debauchery. Instead, </a:t>
            </a:r>
            <a:r>
              <a:rPr lang="en-US" sz="3100" b="1" i="0" dirty="0">
                <a:solidFill>
                  <a:srgbClr val="000000"/>
                </a:solidFill>
                <a:effectLst/>
                <a:latin typeface="system-ui"/>
              </a:rPr>
              <a:t>be filled with the Spirit</a:t>
            </a:r>
            <a:r>
              <a:rPr lang="en-US" sz="3100" b="0" i="0" dirty="0">
                <a:solidFill>
                  <a:srgbClr val="000000"/>
                </a:solidFill>
                <a:effectLst/>
                <a:latin typeface="system-ui"/>
              </a:rPr>
              <a:t>, speaking to one another with psalms, hymns, and songs from the Spirit. Sing and make music from your heart to the Lord, always giving thanks to God the Father for everything, in the name of our Lord Jesus Christ.</a:t>
            </a:r>
          </a:p>
        </p:txBody>
      </p:sp>
      <p:sp>
        <p:nvSpPr>
          <p:cNvPr id="3" name="TextBox 2">
            <a:extLst>
              <a:ext uri="{FF2B5EF4-FFF2-40B4-BE49-F238E27FC236}">
                <a16:creationId xmlns:a16="http://schemas.microsoft.com/office/drawing/2014/main" id="{FC25599A-5E91-F5E0-092A-4B8AC463FCD8}"/>
              </a:ext>
            </a:extLst>
          </p:cNvPr>
          <p:cNvSpPr txBox="1"/>
          <p:nvPr/>
        </p:nvSpPr>
        <p:spPr>
          <a:xfrm>
            <a:off x="5137053" y="5566483"/>
            <a:ext cx="3353803" cy="600164"/>
          </a:xfrm>
          <a:prstGeom prst="rect">
            <a:avLst/>
          </a:prstGeom>
          <a:noFill/>
        </p:spPr>
        <p:txBody>
          <a:bodyPr wrap="none" rtlCol="0">
            <a:spAutoFit/>
          </a:bodyPr>
          <a:lstStyle/>
          <a:p>
            <a:pPr algn="r"/>
            <a:r>
              <a:rPr lang="en-US" sz="3300" b="1" dirty="0"/>
              <a:t>Ephesians 5:17-20</a:t>
            </a:r>
          </a:p>
        </p:txBody>
      </p:sp>
    </p:spTree>
    <p:extLst>
      <p:ext uri="{BB962C8B-B14F-4D97-AF65-F5344CB8AC3E}">
        <p14:creationId xmlns:p14="http://schemas.microsoft.com/office/powerpoint/2010/main" val="3430365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Examples from Scripture</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763896"/>
            <a:ext cx="7854363" cy="1477328"/>
          </a:xfrm>
          <a:prstGeom prst="rect">
            <a:avLst/>
          </a:prstGeom>
          <a:noFill/>
        </p:spPr>
        <p:txBody>
          <a:bodyPr wrap="square" rtlCol="0">
            <a:spAutoFit/>
          </a:bodyPr>
          <a:lstStyle/>
          <a:p>
            <a:pPr algn="l"/>
            <a:r>
              <a:rPr lang="en-US" sz="2900" b="0" i="0" dirty="0">
                <a:solidFill>
                  <a:srgbClr val="000000"/>
                </a:solidFill>
                <a:effectLst/>
                <a:latin typeface="system-ui"/>
              </a:rPr>
              <a:t>All of them were </a:t>
            </a:r>
            <a:r>
              <a:rPr lang="en-US" sz="2900" b="1" i="0" dirty="0">
                <a:solidFill>
                  <a:srgbClr val="000000"/>
                </a:solidFill>
                <a:effectLst/>
                <a:latin typeface="system-ui"/>
              </a:rPr>
              <a:t>filled</a:t>
            </a:r>
            <a:r>
              <a:rPr lang="en-US" sz="2900" b="0" i="0" dirty="0">
                <a:solidFill>
                  <a:srgbClr val="000000"/>
                </a:solidFill>
                <a:effectLst/>
                <a:latin typeface="system-ui"/>
              </a:rPr>
              <a:t> with the </a:t>
            </a:r>
            <a:r>
              <a:rPr lang="en-US" sz="2900" b="1" i="0" dirty="0">
                <a:solidFill>
                  <a:srgbClr val="000000"/>
                </a:solidFill>
                <a:effectLst/>
                <a:latin typeface="system-ui"/>
              </a:rPr>
              <a:t>Holy</a:t>
            </a:r>
            <a:r>
              <a:rPr lang="en-US" sz="2900" b="0" i="0" dirty="0">
                <a:solidFill>
                  <a:srgbClr val="000000"/>
                </a:solidFill>
                <a:effectLst/>
                <a:latin typeface="system-ui"/>
              </a:rPr>
              <a:t> </a:t>
            </a:r>
            <a:r>
              <a:rPr lang="en-US" sz="2900" b="1" i="0" dirty="0">
                <a:solidFill>
                  <a:srgbClr val="000000"/>
                </a:solidFill>
                <a:effectLst/>
                <a:latin typeface="system-ui"/>
              </a:rPr>
              <a:t>Spirit</a:t>
            </a:r>
            <a:endParaRPr lang="en-US" sz="2900" b="0" i="0" dirty="0">
              <a:solidFill>
                <a:srgbClr val="000000"/>
              </a:solidFill>
              <a:effectLst/>
              <a:latin typeface="system-ui"/>
            </a:endParaRPr>
          </a:p>
          <a:p>
            <a:pPr algn="l"/>
            <a:r>
              <a:rPr lang="en-US" sz="2900" b="0" i="0" dirty="0">
                <a:solidFill>
                  <a:srgbClr val="000000"/>
                </a:solidFill>
                <a:effectLst/>
                <a:latin typeface="system-ui"/>
              </a:rPr>
              <a:t>and began to speak in other tongues as the </a:t>
            </a:r>
            <a:r>
              <a:rPr lang="en-US" sz="2900" b="1" i="0" dirty="0">
                <a:solidFill>
                  <a:srgbClr val="000000"/>
                </a:solidFill>
                <a:effectLst/>
                <a:latin typeface="system-ui"/>
              </a:rPr>
              <a:t>Spirit</a:t>
            </a:r>
            <a:r>
              <a:rPr lang="en-US" sz="2900" b="0" i="0" dirty="0">
                <a:solidFill>
                  <a:srgbClr val="000000"/>
                </a:solidFill>
                <a:effectLst/>
                <a:latin typeface="system-ui"/>
              </a:rPr>
              <a:t> enabled them.</a:t>
            </a:r>
          </a:p>
        </p:txBody>
      </p:sp>
      <p:sp>
        <p:nvSpPr>
          <p:cNvPr id="3" name="TextBox 2">
            <a:extLst>
              <a:ext uri="{FF2B5EF4-FFF2-40B4-BE49-F238E27FC236}">
                <a16:creationId xmlns:a16="http://schemas.microsoft.com/office/drawing/2014/main" id="{FC25599A-5E91-F5E0-092A-4B8AC463FCD8}"/>
              </a:ext>
            </a:extLst>
          </p:cNvPr>
          <p:cNvSpPr txBox="1"/>
          <p:nvPr/>
        </p:nvSpPr>
        <p:spPr>
          <a:xfrm>
            <a:off x="6914784" y="1665141"/>
            <a:ext cx="1576072" cy="600164"/>
          </a:xfrm>
          <a:prstGeom prst="rect">
            <a:avLst/>
          </a:prstGeom>
          <a:noFill/>
        </p:spPr>
        <p:txBody>
          <a:bodyPr wrap="none" rtlCol="0">
            <a:spAutoFit/>
          </a:bodyPr>
          <a:lstStyle/>
          <a:p>
            <a:pPr algn="r"/>
            <a:r>
              <a:rPr lang="en-US" sz="3300" b="1" dirty="0"/>
              <a:t>Acts 2:4</a:t>
            </a:r>
          </a:p>
        </p:txBody>
      </p:sp>
      <p:sp>
        <p:nvSpPr>
          <p:cNvPr id="2" name="TextBox 1">
            <a:extLst>
              <a:ext uri="{FF2B5EF4-FFF2-40B4-BE49-F238E27FC236}">
                <a16:creationId xmlns:a16="http://schemas.microsoft.com/office/drawing/2014/main" id="{0585B531-3120-E145-CB63-6FEB7F7F3456}"/>
              </a:ext>
            </a:extLst>
          </p:cNvPr>
          <p:cNvSpPr txBox="1"/>
          <p:nvPr/>
        </p:nvSpPr>
        <p:spPr>
          <a:xfrm>
            <a:off x="636493" y="2340629"/>
            <a:ext cx="7854363" cy="4247317"/>
          </a:xfrm>
          <a:prstGeom prst="rect">
            <a:avLst/>
          </a:prstGeom>
          <a:noFill/>
        </p:spPr>
        <p:txBody>
          <a:bodyPr wrap="square" rtlCol="0">
            <a:spAutoFit/>
          </a:bodyPr>
          <a:lstStyle/>
          <a:p>
            <a:pPr algn="l"/>
            <a:r>
              <a:rPr lang="en-US" sz="2900" b="0" i="0" dirty="0">
                <a:solidFill>
                  <a:srgbClr val="000000"/>
                </a:solidFill>
                <a:effectLst/>
                <a:latin typeface="system-ui"/>
              </a:rPr>
              <a:t>Then Peter, filled with the Holy Spirit, said to them: “Rulers and elders of the people! If we are being called to account today for an act of kindness shown to a man who was lame and are being asked how he was healed, then know this, you and all the people of Israel: It is by the name of Jesus Christ of Nazareth, whom you crucified but whom God raised from the dead, that this man stands before you healed.</a:t>
            </a:r>
          </a:p>
        </p:txBody>
      </p:sp>
      <p:sp>
        <p:nvSpPr>
          <p:cNvPr id="6" name="TextBox 5">
            <a:extLst>
              <a:ext uri="{FF2B5EF4-FFF2-40B4-BE49-F238E27FC236}">
                <a16:creationId xmlns:a16="http://schemas.microsoft.com/office/drawing/2014/main" id="{D271D71F-78DC-1033-618F-7BB3D1E6EEE1}"/>
              </a:ext>
            </a:extLst>
          </p:cNvPr>
          <p:cNvSpPr txBox="1"/>
          <p:nvPr/>
        </p:nvSpPr>
        <p:spPr>
          <a:xfrm>
            <a:off x="6355335" y="5971936"/>
            <a:ext cx="2135521" cy="600164"/>
          </a:xfrm>
          <a:prstGeom prst="rect">
            <a:avLst/>
          </a:prstGeom>
          <a:noFill/>
        </p:spPr>
        <p:txBody>
          <a:bodyPr wrap="none" rtlCol="0">
            <a:spAutoFit/>
          </a:bodyPr>
          <a:lstStyle/>
          <a:p>
            <a:pPr algn="r"/>
            <a:r>
              <a:rPr lang="en-US" sz="3300" b="1" dirty="0"/>
              <a:t>Acts 4:8-10</a:t>
            </a:r>
          </a:p>
        </p:txBody>
      </p:sp>
    </p:spTree>
    <p:extLst>
      <p:ext uri="{BB962C8B-B14F-4D97-AF65-F5344CB8AC3E}">
        <p14:creationId xmlns:p14="http://schemas.microsoft.com/office/powerpoint/2010/main" val="2265164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Examples from Scripture</a:t>
            </a:r>
          </a:p>
        </p:txBody>
      </p:sp>
      <p:sp>
        <p:nvSpPr>
          <p:cNvPr id="2" name="TextBox 1">
            <a:extLst>
              <a:ext uri="{FF2B5EF4-FFF2-40B4-BE49-F238E27FC236}">
                <a16:creationId xmlns:a16="http://schemas.microsoft.com/office/drawing/2014/main" id="{0585B531-3120-E145-CB63-6FEB7F7F3456}"/>
              </a:ext>
            </a:extLst>
          </p:cNvPr>
          <p:cNvSpPr txBox="1"/>
          <p:nvPr/>
        </p:nvSpPr>
        <p:spPr>
          <a:xfrm>
            <a:off x="636493" y="969029"/>
            <a:ext cx="7854363" cy="4108817"/>
          </a:xfrm>
          <a:prstGeom prst="rect">
            <a:avLst/>
          </a:prstGeom>
          <a:noFill/>
        </p:spPr>
        <p:txBody>
          <a:bodyPr wrap="square" rtlCol="0">
            <a:spAutoFit/>
          </a:bodyPr>
          <a:lstStyle/>
          <a:p>
            <a:pPr algn="l"/>
            <a:r>
              <a:rPr lang="en-US" sz="2900" b="0" i="0" dirty="0">
                <a:solidFill>
                  <a:srgbClr val="000000"/>
                </a:solidFill>
                <a:effectLst/>
                <a:latin typeface="system-ui"/>
              </a:rPr>
              <a:t>When the apostles in Jerusalem heard that Samaria had accepted the word of God, they sent Peter and John to Samaria. When they arrived, they prayed for the new believers there that they might receive the Holy Spirit, because the Holy Spirit had not yet come on any of them; they had simply been baptized in the name of the Lord Jesus. Then Peter and John placed their hands on them, and they received the Holy Spirit.</a:t>
            </a:r>
          </a:p>
        </p:txBody>
      </p:sp>
      <p:sp>
        <p:nvSpPr>
          <p:cNvPr id="6" name="TextBox 5">
            <a:extLst>
              <a:ext uri="{FF2B5EF4-FFF2-40B4-BE49-F238E27FC236}">
                <a16:creationId xmlns:a16="http://schemas.microsoft.com/office/drawing/2014/main" id="{D271D71F-78DC-1033-618F-7BB3D1E6EEE1}"/>
              </a:ext>
            </a:extLst>
          </p:cNvPr>
          <p:cNvSpPr txBox="1"/>
          <p:nvPr/>
        </p:nvSpPr>
        <p:spPr>
          <a:xfrm>
            <a:off x="6140533" y="5077846"/>
            <a:ext cx="2350323" cy="600164"/>
          </a:xfrm>
          <a:prstGeom prst="rect">
            <a:avLst/>
          </a:prstGeom>
          <a:noFill/>
        </p:spPr>
        <p:txBody>
          <a:bodyPr wrap="none" rtlCol="0">
            <a:spAutoFit/>
          </a:bodyPr>
          <a:lstStyle/>
          <a:p>
            <a:pPr algn="r"/>
            <a:r>
              <a:rPr lang="en-US" sz="3300" b="1" dirty="0"/>
              <a:t>Acts 8:14-17</a:t>
            </a:r>
          </a:p>
        </p:txBody>
      </p:sp>
    </p:spTree>
    <p:extLst>
      <p:ext uri="{BB962C8B-B14F-4D97-AF65-F5344CB8AC3E}">
        <p14:creationId xmlns:p14="http://schemas.microsoft.com/office/powerpoint/2010/main" val="952528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Examples from Scripture</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763896"/>
            <a:ext cx="7854363" cy="1431161"/>
          </a:xfrm>
          <a:prstGeom prst="rect">
            <a:avLst/>
          </a:prstGeom>
          <a:noFill/>
        </p:spPr>
        <p:txBody>
          <a:bodyPr wrap="square" rtlCol="0">
            <a:spAutoFit/>
          </a:bodyPr>
          <a:lstStyle/>
          <a:p>
            <a:pPr algn="l"/>
            <a:r>
              <a:rPr lang="en-US" sz="2900" b="0" i="0" dirty="0">
                <a:solidFill>
                  <a:srgbClr val="000000"/>
                </a:solidFill>
                <a:effectLst/>
                <a:latin typeface="system-ui"/>
              </a:rPr>
              <a:t>After they prayed, the place where they were meeting was shaken. And they were all </a:t>
            </a:r>
            <a:r>
              <a:rPr lang="en-US" sz="2900" b="1" i="0" dirty="0">
                <a:solidFill>
                  <a:srgbClr val="000000"/>
                </a:solidFill>
                <a:effectLst/>
                <a:latin typeface="system-ui"/>
              </a:rPr>
              <a:t>filled</a:t>
            </a:r>
            <a:r>
              <a:rPr lang="en-US" sz="2900" b="0" i="0" dirty="0">
                <a:solidFill>
                  <a:srgbClr val="000000"/>
                </a:solidFill>
                <a:effectLst/>
                <a:latin typeface="system-ui"/>
              </a:rPr>
              <a:t> with the </a:t>
            </a:r>
            <a:r>
              <a:rPr lang="en-US" sz="2900" b="1" i="0" dirty="0">
                <a:solidFill>
                  <a:srgbClr val="000000"/>
                </a:solidFill>
                <a:effectLst/>
                <a:latin typeface="system-ui"/>
              </a:rPr>
              <a:t>Holy</a:t>
            </a:r>
            <a:r>
              <a:rPr lang="en-US" sz="2900" b="0" i="0" dirty="0">
                <a:solidFill>
                  <a:srgbClr val="000000"/>
                </a:solidFill>
                <a:effectLst/>
                <a:latin typeface="system-ui"/>
              </a:rPr>
              <a:t> </a:t>
            </a:r>
            <a:r>
              <a:rPr lang="en-US" sz="2900" b="1" i="0" dirty="0">
                <a:solidFill>
                  <a:srgbClr val="000000"/>
                </a:solidFill>
                <a:effectLst/>
                <a:latin typeface="system-ui"/>
              </a:rPr>
              <a:t>Spirit</a:t>
            </a:r>
            <a:r>
              <a:rPr lang="en-US" sz="2900" b="0" i="0" dirty="0">
                <a:solidFill>
                  <a:srgbClr val="000000"/>
                </a:solidFill>
                <a:effectLst/>
                <a:latin typeface="system-ui"/>
              </a:rPr>
              <a:t> and spoke the word of God boldly</a:t>
            </a:r>
          </a:p>
        </p:txBody>
      </p:sp>
      <p:sp>
        <p:nvSpPr>
          <p:cNvPr id="2" name="TextBox 1">
            <a:extLst>
              <a:ext uri="{FF2B5EF4-FFF2-40B4-BE49-F238E27FC236}">
                <a16:creationId xmlns:a16="http://schemas.microsoft.com/office/drawing/2014/main" id="{0585B531-3120-E145-CB63-6FEB7F7F3456}"/>
              </a:ext>
            </a:extLst>
          </p:cNvPr>
          <p:cNvSpPr txBox="1"/>
          <p:nvPr/>
        </p:nvSpPr>
        <p:spPr>
          <a:xfrm>
            <a:off x="636493" y="2468958"/>
            <a:ext cx="7854363" cy="4108817"/>
          </a:xfrm>
          <a:prstGeom prst="rect">
            <a:avLst/>
          </a:prstGeom>
          <a:noFill/>
        </p:spPr>
        <p:txBody>
          <a:bodyPr wrap="square" rtlCol="0">
            <a:spAutoFit/>
          </a:bodyPr>
          <a:lstStyle/>
          <a:p>
            <a:pPr algn="l"/>
            <a:r>
              <a:rPr lang="en-US" sz="2900" b="0" i="0" dirty="0">
                <a:solidFill>
                  <a:srgbClr val="000000"/>
                </a:solidFill>
                <a:effectLst/>
                <a:latin typeface="system-ui"/>
              </a:rPr>
              <a:t>Then Ananias went to the house and entered it. Placing his hands on Saul, he said, “Brother Saul, the Lord—Jesus, who appeared to you on the road as you were coming here—has sent me so that you may see again and be filled with the Holy Spirit.” Immediately, something like scales fell from Saul’s eyes, and he could see again. He got up and was baptized, and after taking some food, he regained his strength.</a:t>
            </a:r>
          </a:p>
        </p:txBody>
      </p:sp>
      <p:sp>
        <p:nvSpPr>
          <p:cNvPr id="6" name="TextBox 5">
            <a:extLst>
              <a:ext uri="{FF2B5EF4-FFF2-40B4-BE49-F238E27FC236}">
                <a16:creationId xmlns:a16="http://schemas.microsoft.com/office/drawing/2014/main" id="{D271D71F-78DC-1033-618F-7BB3D1E6EEE1}"/>
              </a:ext>
            </a:extLst>
          </p:cNvPr>
          <p:cNvSpPr txBox="1"/>
          <p:nvPr/>
        </p:nvSpPr>
        <p:spPr>
          <a:xfrm>
            <a:off x="6140533" y="5971936"/>
            <a:ext cx="2350323" cy="600164"/>
          </a:xfrm>
          <a:prstGeom prst="rect">
            <a:avLst/>
          </a:prstGeom>
          <a:noFill/>
        </p:spPr>
        <p:txBody>
          <a:bodyPr wrap="none" rtlCol="0">
            <a:spAutoFit/>
          </a:bodyPr>
          <a:lstStyle/>
          <a:p>
            <a:pPr algn="r"/>
            <a:r>
              <a:rPr lang="en-US" sz="3300" b="1" dirty="0"/>
              <a:t>Acts 9:17-19</a:t>
            </a:r>
          </a:p>
        </p:txBody>
      </p:sp>
      <p:sp>
        <p:nvSpPr>
          <p:cNvPr id="3" name="TextBox 2">
            <a:extLst>
              <a:ext uri="{FF2B5EF4-FFF2-40B4-BE49-F238E27FC236}">
                <a16:creationId xmlns:a16="http://schemas.microsoft.com/office/drawing/2014/main" id="{FC25599A-5E91-F5E0-092A-4B8AC463FCD8}"/>
              </a:ext>
            </a:extLst>
          </p:cNvPr>
          <p:cNvSpPr txBox="1"/>
          <p:nvPr/>
        </p:nvSpPr>
        <p:spPr>
          <a:xfrm>
            <a:off x="6699980" y="2007506"/>
            <a:ext cx="1790876" cy="600164"/>
          </a:xfrm>
          <a:prstGeom prst="rect">
            <a:avLst/>
          </a:prstGeom>
          <a:noFill/>
        </p:spPr>
        <p:txBody>
          <a:bodyPr wrap="none" rtlCol="0">
            <a:spAutoFit/>
          </a:bodyPr>
          <a:lstStyle/>
          <a:p>
            <a:pPr algn="r"/>
            <a:r>
              <a:rPr lang="en-US" sz="3300" b="1" dirty="0"/>
              <a:t>Acts 4:31</a:t>
            </a:r>
          </a:p>
        </p:txBody>
      </p:sp>
    </p:spTree>
    <p:extLst>
      <p:ext uri="{BB962C8B-B14F-4D97-AF65-F5344CB8AC3E}">
        <p14:creationId xmlns:p14="http://schemas.microsoft.com/office/powerpoint/2010/main" val="1562224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Examples from Scripture</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763896"/>
            <a:ext cx="7854363" cy="5170646"/>
          </a:xfrm>
          <a:prstGeom prst="rect">
            <a:avLst/>
          </a:prstGeom>
          <a:noFill/>
        </p:spPr>
        <p:txBody>
          <a:bodyPr wrap="square" rtlCol="0">
            <a:spAutoFit/>
          </a:bodyPr>
          <a:lstStyle/>
          <a:p>
            <a:pPr algn="l"/>
            <a:r>
              <a:rPr lang="en-US" sz="3000" b="0" i="0" dirty="0">
                <a:solidFill>
                  <a:srgbClr val="000000"/>
                </a:solidFill>
                <a:effectLst/>
                <a:latin typeface="system-ui"/>
              </a:rPr>
              <a:t>But </a:t>
            </a:r>
            <a:r>
              <a:rPr lang="en-US" sz="3000" b="0" i="0" dirty="0" err="1">
                <a:solidFill>
                  <a:srgbClr val="000000"/>
                </a:solidFill>
                <a:effectLst/>
                <a:latin typeface="system-ui"/>
              </a:rPr>
              <a:t>Elymas</a:t>
            </a:r>
            <a:r>
              <a:rPr lang="en-US" sz="3000" b="0" i="0" dirty="0">
                <a:solidFill>
                  <a:srgbClr val="000000"/>
                </a:solidFill>
                <a:effectLst/>
                <a:latin typeface="system-ui"/>
              </a:rPr>
              <a:t> the sorcerer…opposed them and tried to turn the proconsul from the faith. Then Saul, who was also called Paul, filled with the Holy Spirit, looked straight at </a:t>
            </a:r>
            <a:r>
              <a:rPr lang="en-US" sz="3000" b="0" i="0" dirty="0" err="1">
                <a:solidFill>
                  <a:srgbClr val="000000"/>
                </a:solidFill>
                <a:effectLst/>
                <a:latin typeface="system-ui"/>
              </a:rPr>
              <a:t>Elymas</a:t>
            </a:r>
            <a:r>
              <a:rPr lang="en-US" sz="3000" b="0" i="0" dirty="0">
                <a:solidFill>
                  <a:srgbClr val="000000"/>
                </a:solidFill>
                <a:effectLst/>
                <a:latin typeface="system-ui"/>
              </a:rPr>
              <a:t> and said, ”You are a child of the devil and an enemy of everything that is right! You are full of all kinds of deceit and trickery. Will you never stop perverting the right ways of the Lord? Now the hand of the Lord is against you. You are going to be blind for a time, not even able to see the light of the sun.”</a:t>
            </a:r>
          </a:p>
        </p:txBody>
      </p:sp>
      <p:sp>
        <p:nvSpPr>
          <p:cNvPr id="3" name="TextBox 2">
            <a:extLst>
              <a:ext uri="{FF2B5EF4-FFF2-40B4-BE49-F238E27FC236}">
                <a16:creationId xmlns:a16="http://schemas.microsoft.com/office/drawing/2014/main" id="{FC25599A-5E91-F5E0-092A-4B8AC463FCD8}"/>
              </a:ext>
            </a:extLst>
          </p:cNvPr>
          <p:cNvSpPr txBox="1"/>
          <p:nvPr/>
        </p:nvSpPr>
        <p:spPr>
          <a:xfrm>
            <a:off x="6140533" y="5634460"/>
            <a:ext cx="2350323" cy="600164"/>
          </a:xfrm>
          <a:prstGeom prst="rect">
            <a:avLst/>
          </a:prstGeom>
          <a:noFill/>
        </p:spPr>
        <p:txBody>
          <a:bodyPr wrap="none" rtlCol="0">
            <a:spAutoFit/>
          </a:bodyPr>
          <a:lstStyle/>
          <a:p>
            <a:pPr algn="r"/>
            <a:r>
              <a:rPr lang="en-US" sz="3300" b="1" dirty="0"/>
              <a:t>Acts 13:8-11</a:t>
            </a:r>
          </a:p>
        </p:txBody>
      </p:sp>
    </p:spTree>
    <p:extLst>
      <p:ext uri="{BB962C8B-B14F-4D97-AF65-F5344CB8AC3E}">
        <p14:creationId xmlns:p14="http://schemas.microsoft.com/office/powerpoint/2010/main" val="136177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Examples from Scripture</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763896"/>
            <a:ext cx="7854363" cy="5016758"/>
          </a:xfrm>
          <a:prstGeom prst="rect">
            <a:avLst/>
          </a:prstGeom>
          <a:noFill/>
        </p:spPr>
        <p:txBody>
          <a:bodyPr wrap="square" rtlCol="0">
            <a:spAutoFit/>
          </a:bodyPr>
          <a:lstStyle/>
          <a:p>
            <a:pPr algn="l"/>
            <a:r>
              <a:rPr lang="en-US" sz="3200" b="0" i="0" dirty="0">
                <a:solidFill>
                  <a:srgbClr val="000000"/>
                </a:solidFill>
                <a:effectLst/>
                <a:latin typeface="system-ui"/>
              </a:rPr>
              <a:t>The word of the Lord spread through the whole region. </a:t>
            </a:r>
            <a:r>
              <a:rPr lang="en-US" sz="3200" b="1" i="0" baseline="30000" dirty="0">
                <a:solidFill>
                  <a:srgbClr val="000000"/>
                </a:solidFill>
                <a:effectLst/>
                <a:latin typeface="system-ui"/>
              </a:rPr>
              <a:t>50 </a:t>
            </a:r>
            <a:r>
              <a:rPr lang="en-US" sz="3200" b="0" i="0" dirty="0">
                <a:solidFill>
                  <a:srgbClr val="000000"/>
                </a:solidFill>
                <a:effectLst/>
                <a:latin typeface="system-ui"/>
              </a:rPr>
              <a:t>But the Jewish leaders incited the God-fearing women of high standing and the leading men of the city. They stirred up persecution against Paul and Barnabas, and expelled them from their region. </a:t>
            </a:r>
            <a:r>
              <a:rPr lang="en-US" sz="3200" b="1" i="0" baseline="30000" dirty="0">
                <a:solidFill>
                  <a:srgbClr val="000000"/>
                </a:solidFill>
                <a:effectLst/>
                <a:latin typeface="system-ui"/>
              </a:rPr>
              <a:t>51 </a:t>
            </a:r>
            <a:r>
              <a:rPr lang="en-US" sz="3200" b="0" i="0" dirty="0">
                <a:solidFill>
                  <a:srgbClr val="000000"/>
                </a:solidFill>
                <a:effectLst/>
                <a:latin typeface="system-ui"/>
              </a:rPr>
              <a:t>So they shook the dust off their feet as a warning to them and went to Iconium. </a:t>
            </a:r>
            <a:r>
              <a:rPr lang="en-US" sz="3200" b="1" i="0" baseline="30000" dirty="0">
                <a:solidFill>
                  <a:srgbClr val="000000"/>
                </a:solidFill>
                <a:effectLst/>
                <a:latin typeface="system-ui"/>
              </a:rPr>
              <a:t>52 </a:t>
            </a:r>
            <a:r>
              <a:rPr lang="en-US" sz="3200" b="0" i="0" dirty="0">
                <a:solidFill>
                  <a:srgbClr val="000000"/>
                </a:solidFill>
                <a:effectLst/>
                <a:latin typeface="system-ui"/>
              </a:rPr>
              <a:t>And the disciples were filled with joy and with the Holy Spirit.</a:t>
            </a:r>
          </a:p>
        </p:txBody>
      </p:sp>
      <p:sp>
        <p:nvSpPr>
          <p:cNvPr id="3" name="TextBox 2">
            <a:extLst>
              <a:ext uri="{FF2B5EF4-FFF2-40B4-BE49-F238E27FC236}">
                <a16:creationId xmlns:a16="http://schemas.microsoft.com/office/drawing/2014/main" id="{FC25599A-5E91-F5E0-092A-4B8AC463FCD8}"/>
              </a:ext>
            </a:extLst>
          </p:cNvPr>
          <p:cNvSpPr txBox="1"/>
          <p:nvPr/>
        </p:nvSpPr>
        <p:spPr>
          <a:xfrm>
            <a:off x="5925730" y="5480572"/>
            <a:ext cx="2565126" cy="600164"/>
          </a:xfrm>
          <a:prstGeom prst="rect">
            <a:avLst/>
          </a:prstGeom>
          <a:noFill/>
        </p:spPr>
        <p:txBody>
          <a:bodyPr wrap="none" rtlCol="0">
            <a:spAutoFit/>
          </a:bodyPr>
          <a:lstStyle/>
          <a:p>
            <a:pPr algn="r"/>
            <a:r>
              <a:rPr lang="en-US" sz="3300" b="1" dirty="0"/>
              <a:t>Acts 13:49-52</a:t>
            </a:r>
          </a:p>
        </p:txBody>
      </p:sp>
    </p:spTree>
    <p:extLst>
      <p:ext uri="{BB962C8B-B14F-4D97-AF65-F5344CB8AC3E}">
        <p14:creationId xmlns:p14="http://schemas.microsoft.com/office/powerpoint/2010/main" val="4032342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886" y="145143"/>
            <a:ext cx="8868228" cy="6553200"/>
          </a:xfrm>
          <a:prstGeom prst="rect">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21A34938-63FA-3F06-4CD3-8224BEA92BFE}"/>
              </a:ext>
            </a:extLst>
          </p:cNvPr>
          <p:cNvSpPr txBox="1"/>
          <p:nvPr/>
        </p:nvSpPr>
        <p:spPr>
          <a:xfrm>
            <a:off x="137886" y="198121"/>
            <a:ext cx="8868229" cy="646331"/>
          </a:xfrm>
          <a:prstGeom prst="rect">
            <a:avLst/>
          </a:prstGeom>
          <a:noFill/>
        </p:spPr>
        <p:txBody>
          <a:bodyPr wrap="square" rtlCol="0">
            <a:spAutoFit/>
          </a:bodyPr>
          <a:lstStyle/>
          <a:p>
            <a:pPr algn="ctr"/>
            <a:r>
              <a:rPr lang="en-US" sz="3600" dirty="0">
                <a:latin typeface="Arial"/>
                <a:cs typeface="Arial"/>
              </a:rPr>
              <a:t>Be Filled with the Holy Spirit</a:t>
            </a:r>
          </a:p>
        </p:txBody>
      </p:sp>
      <p:sp>
        <p:nvSpPr>
          <p:cNvPr id="7" name="TextBox 6">
            <a:extLst>
              <a:ext uri="{FF2B5EF4-FFF2-40B4-BE49-F238E27FC236}">
                <a16:creationId xmlns:a16="http://schemas.microsoft.com/office/drawing/2014/main" id="{3353C226-B557-443C-8916-A618D4C0278B}"/>
              </a:ext>
            </a:extLst>
          </p:cNvPr>
          <p:cNvSpPr txBox="1"/>
          <p:nvPr/>
        </p:nvSpPr>
        <p:spPr>
          <a:xfrm>
            <a:off x="636493" y="991435"/>
            <a:ext cx="7854363" cy="4385816"/>
          </a:xfrm>
          <a:prstGeom prst="rect">
            <a:avLst/>
          </a:prstGeom>
          <a:noFill/>
        </p:spPr>
        <p:txBody>
          <a:bodyPr wrap="square" rtlCol="0">
            <a:spAutoFit/>
          </a:bodyPr>
          <a:lstStyle/>
          <a:p>
            <a:pPr algn="l"/>
            <a:r>
              <a:rPr lang="en-US" sz="3100" b="0" i="0" dirty="0">
                <a:solidFill>
                  <a:srgbClr val="000000"/>
                </a:solidFill>
                <a:effectLst/>
                <a:latin typeface="system-ui"/>
              </a:rPr>
              <a:t>Therefore do not be foolish, but understand what the Lord’s will is. Do not get drunk on wine, which leads to debauchery. Instead, </a:t>
            </a:r>
            <a:r>
              <a:rPr lang="en-US" sz="3100" b="1" i="0" dirty="0">
                <a:solidFill>
                  <a:srgbClr val="000000"/>
                </a:solidFill>
                <a:effectLst/>
                <a:latin typeface="system-ui"/>
              </a:rPr>
              <a:t>be filled with the Spirit</a:t>
            </a:r>
            <a:r>
              <a:rPr lang="en-US" sz="3100" b="0" i="0" dirty="0">
                <a:solidFill>
                  <a:srgbClr val="000000"/>
                </a:solidFill>
                <a:effectLst/>
                <a:latin typeface="system-ui"/>
              </a:rPr>
              <a:t>, speaking to one another with psalms, hymns, and songs from the Spirit. Sing and make music from your heart to the Lord, always giving thanks to God the Father for everything, in the name of our Lord Jesus Christ.</a:t>
            </a:r>
          </a:p>
        </p:txBody>
      </p:sp>
      <p:sp>
        <p:nvSpPr>
          <p:cNvPr id="3" name="TextBox 2">
            <a:extLst>
              <a:ext uri="{FF2B5EF4-FFF2-40B4-BE49-F238E27FC236}">
                <a16:creationId xmlns:a16="http://schemas.microsoft.com/office/drawing/2014/main" id="{FC25599A-5E91-F5E0-092A-4B8AC463FCD8}"/>
              </a:ext>
            </a:extLst>
          </p:cNvPr>
          <p:cNvSpPr txBox="1"/>
          <p:nvPr/>
        </p:nvSpPr>
        <p:spPr>
          <a:xfrm>
            <a:off x="5137053" y="5566483"/>
            <a:ext cx="3353803" cy="600164"/>
          </a:xfrm>
          <a:prstGeom prst="rect">
            <a:avLst/>
          </a:prstGeom>
          <a:noFill/>
        </p:spPr>
        <p:txBody>
          <a:bodyPr wrap="none" rtlCol="0">
            <a:spAutoFit/>
          </a:bodyPr>
          <a:lstStyle/>
          <a:p>
            <a:pPr algn="r"/>
            <a:r>
              <a:rPr lang="en-US" sz="3300" b="1" dirty="0"/>
              <a:t>Ephesians 5:17-20</a:t>
            </a:r>
          </a:p>
        </p:txBody>
      </p:sp>
    </p:spTree>
    <p:extLst>
      <p:ext uri="{BB962C8B-B14F-4D97-AF65-F5344CB8AC3E}">
        <p14:creationId xmlns:p14="http://schemas.microsoft.com/office/powerpoint/2010/main" val="233121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6918</TotalTime>
  <Words>1283</Words>
  <Application>Microsoft Office PowerPoint</Application>
  <PresentationFormat>On-screen Show (4:3)</PresentationFormat>
  <Paragraphs>129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Wood</dc:creator>
  <cp:lastModifiedBy>Keith Wood</cp:lastModifiedBy>
  <cp:revision>118</cp:revision>
  <dcterms:created xsi:type="dcterms:W3CDTF">2019-02-03T03:38:27Z</dcterms:created>
  <dcterms:modified xsi:type="dcterms:W3CDTF">2023-11-26T16:23:55Z</dcterms:modified>
</cp:coreProperties>
</file>